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2"/>
  </p:notesMasterIdLst>
  <p:sldIdLst>
    <p:sldId id="256" r:id="rId2"/>
    <p:sldId id="607" r:id="rId3"/>
    <p:sldId id="269" r:id="rId4"/>
    <p:sldId id="271" r:id="rId5"/>
    <p:sldId id="272" r:id="rId6"/>
    <p:sldId id="274" r:id="rId7"/>
    <p:sldId id="275" r:id="rId8"/>
    <p:sldId id="276" r:id="rId9"/>
    <p:sldId id="277" r:id="rId10"/>
    <p:sldId id="264" r:id="rId11"/>
    <p:sldId id="280" r:id="rId12"/>
    <p:sldId id="281" r:id="rId13"/>
    <p:sldId id="602" r:id="rId14"/>
    <p:sldId id="258" r:id="rId15"/>
    <p:sldId id="603" r:id="rId16"/>
    <p:sldId id="608" r:id="rId17"/>
    <p:sldId id="599" r:id="rId18"/>
    <p:sldId id="605" r:id="rId19"/>
    <p:sldId id="606" r:id="rId20"/>
    <p:sldId id="600" r:id="rId2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41"/>
    <p:restoredTop sz="77042"/>
  </p:normalViewPr>
  <p:slideViewPr>
    <p:cSldViewPr snapToGrid="0" snapToObjects="1">
      <p:cViewPr varScale="1">
        <p:scale>
          <a:sx n="113" d="100"/>
          <a:sy n="113" d="100"/>
        </p:scale>
        <p:origin x="856" y="176"/>
      </p:cViewPr>
      <p:guideLst>
        <p:guide pos="314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1BC22-834B-0E40-9E31-EA2BE525A29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4FE6C-42A6-8149-A00F-2125E741D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4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4FE6C-42A6-8149-A00F-2125E741D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4FE6C-42A6-8149-A00F-2125E741D1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Edge:</a:t>
            </a:r>
          </a:p>
          <a:p>
            <a:r>
              <a:rPr lang="en-US" dirty="0" err="1"/>
              <a:t>Réseaux</a:t>
            </a:r>
            <a:r>
              <a:rPr lang="en-US" dirty="0"/>
              <a:t> (</a:t>
            </a:r>
            <a:r>
              <a:rPr lang="en-US" dirty="0" err="1"/>
              <a:t>souvent</a:t>
            </a:r>
            <a:r>
              <a:rPr lang="en-US" dirty="0"/>
              <a:t>) sans </a:t>
            </a:r>
            <a:r>
              <a:rPr lang="en-US" dirty="0" err="1"/>
              <a:t>fils</a:t>
            </a:r>
            <a:endParaRPr lang="en-US" dirty="0"/>
          </a:p>
          <a:p>
            <a:pPr lvl="1"/>
            <a:r>
              <a:rPr lang="en-US" dirty="0"/>
              <a:t>Concurrence pour la </a:t>
            </a:r>
            <a:r>
              <a:rPr lang="en-US" dirty="0" err="1"/>
              <a:t>bande</a:t>
            </a:r>
            <a:r>
              <a:rPr lang="en-US" dirty="0"/>
              <a:t> </a:t>
            </a:r>
            <a:r>
              <a:rPr lang="en-US" dirty="0" err="1"/>
              <a:t>passante</a:t>
            </a:r>
            <a:endParaRPr lang="en-US" dirty="0"/>
          </a:p>
          <a:p>
            <a:pPr lvl="1"/>
            <a:r>
              <a:rPr lang="en-US" dirty="0" err="1"/>
              <a:t>Interférences</a:t>
            </a:r>
            <a:endParaRPr lang="en-US" dirty="0"/>
          </a:p>
          <a:p>
            <a:r>
              <a:rPr lang="en-US" dirty="0"/>
              <a:t>Beaucoup de machines </a:t>
            </a:r>
            <a:r>
              <a:rPr lang="en-US" dirty="0" err="1"/>
              <a:t>hétérogènes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Capacité</a:t>
            </a:r>
            <a:r>
              <a:rPr lang="en-US" dirty="0"/>
              <a:t> : forte (smartphone, </a:t>
            </a:r>
            <a:r>
              <a:rPr lang="en-US" dirty="0" err="1"/>
              <a:t>voiture</a:t>
            </a:r>
            <a:r>
              <a:rPr lang="en-US" dirty="0"/>
              <a:t>) vs </a:t>
            </a:r>
            <a:r>
              <a:rPr lang="en-US" dirty="0" err="1"/>
              <a:t>faible</a:t>
            </a:r>
            <a:r>
              <a:rPr lang="en-US" dirty="0"/>
              <a:t> (</a:t>
            </a:r>
            <a:r>
              <a:rPr lang="en-US" dirty="0" err="1"/>
              <a:t>capteur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Technologie</a:t>
            </a:r>
            <a:r>
              <a:rPr lang="en-US" dirty="0"/>
              <a:t> de connection : </a:t>
            </a:r>
            <a:r>
              <a:rPr lang="en-US" dirty="0" err="1"/>
              <a:t>WiFi</a:t>
            </a:r>
            <a:r>
              <a:rPr lang="en-US" dirty="0"/>
              <a:t>, </a:t>
            </a:r>
            <a:r>
              <a:rPr lang="en-US" dirty="0" err="1"/>
              <a:t>Cellulaire</a:t>
            </a:r>
            <a:r>
              <a:rPr lang="en-US" dirty="0"/>
              <a:t>, </a:t>
            </a:r>
            <a:r>
              <a:rPr lang="en-US" dirty="0" err="1"/>
              <a:t>LoRa</a:t>
            </a:r>
            <a:r>
              <a:rPr lang="en-US" dirty="0"/>
              <a:t>, </a:t>
            </a:r>
            <a:r>
              <a:rPr lang="en-US" dirty="0" err="1"/>
              <a:t>Sigfox</a:t>
            </a:r>
            <a:r>
              <a:rPr lang="en-US" dirty="0"/>
              <a:t>, Zigbee, etc.</a:t>
            </a:r>
          </a:p>
          <a:p>
            <a:r>
              <a:rPr lang="en-US" dirty="0" err="1"/>
              <a:t>Mobilité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Accès</a:t>
            </a:r>
            <a:r>
              <a:rPr lang="en-US" dirty="0"/>
              <a:t>:</a:t>
            </a:r>
          </a:p>
          <a:p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filaire</a:t>
            </a:r>
            <a:r>
              <a:rPr lang="en-US" dirty="0"/>
              <a:t> </a:t>
            </a:r>
            <a:r>
              <a:rPr lang="en-US" dirty="0" err="1"/>
              <a:t>connecté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Internet</a:t>
            </a:r>
          </a:p>
          <a:p>
            <a:pPr marL="57150" indent="0">
              <a:buNone/>
            </a:pPr>
            <a:endParaRPr lang="en-US" dirty="0"/>
          </a:p>
          <a:p>
            <a:r>
              <a:rPr lang="en-US" dirty="0" err="1"/>
              <a:t>Opéré</a:t>
            </a:r>
            <a:r>
              <a:rPr lang="en-US" dirty="0"/>
              <a:t> par un </a:t>
            </a:r>
            <a:r>
              <a:rPr lang="en-US" b="1" dirty="0" err="1"/>
              <a:t>fournisseur</a:t>
            </a:r>
            <a:r>
              <a:rPr lang="en-US" b="1" dirty="0"/>
              <a:t> </a:t>
            </a:r>
            <a:r>
              <a:rPr lang="en-US" b="1" dirty="0" err="1"/>
              <a:t>d’accès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Relation </a:t>
            </a:r>
            <a:r>
              <a:rPr lang="en-US" b="1" dirty="0" err="1"/>
              <a:t>commerciale</a:t>
            </a:r>
            <a:r>
              <a:rPr lang="en-US" b="1" dirty="0"/>
              <a:t> </a:t>
            </a:r>
            <a:r>
              <a:rPr lang="en-US" dirty="0"/>
              <a:t>avec </a:t>
            </a:r>
            <a:r>
              <a:rPr lang="en-US" dirty="0" err="1"/>
              <a:t>l’opérateur</a:t>
            </a:r>
            <a:r>
              <a:rPr lang="en-US" dirty="0"/>
              <a:t> de la </a:t>
            </a:r>
            <a:r>
              <a:rPr lang="en-US" dirty="0" err="1"/>
              <a:t>ville</a:t>
            </a:r>
            <a:r>
              <a:rPr lang="en-US" dirty="0"/>
              <a:t> </a:t>
            </a:r>
            <a:r>
              <a:rPr lang="en-US" dirty="0" err="1"/>
              <a:t>intelligente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4FE6C-42A6-8149-A00F-2125E741D1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Un protocole de communication est un système de règles qui permet à deux entités d’échanger de l’information.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4FE6C-42A6-8149-A00F-2125E741D1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Identifiant</a:t>
            </a:r>
            <a:r>
              <a:rPr lang="en-US" dirty="0"/>
              <a:t> vs location</a:t>
            </a:r>
          </a:p>
          <a:p>
            <a:r>
              <a:rPr lang="en-US" dirty="0" err="1"/>
              <a:t>Analogie</a:t>
            </a:r>
            <a:r>
              <a:rPr lang="en-US" dirty="0"/>
              <a:t> avec le </a:t>
            </a:r>
            <a:r>
              <a:rPr lang="en-US" dirty="0" err="1"/>
              <a:t>téléphone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4FE6C-42A6-8149-A00F-2125E741D1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2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6425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  <p:sldLayoutId id="2147484015" r:id="rId27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tif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co/Fog-LRU-pape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uehard.org/" TargetMode="External"/><Relationship Id="rId2" Type="http://schemas.openxmlformats.org/officeDocument/2006/relationships/hyperlink" Target="mailto:mengueha@cisco.com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tiff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tif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78D0AF-A21A-594E-A824-31F19FE7AA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Marcel </a:t>
            </a:r>
            <a:r>
              <a:rPr lang="en-US" dirty="0" err="1"/>
              <a:t>Enguehard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4BEB0-2E6F-1E4D-80C0-5EF93421EB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err="1"/>
              <a:t>Ingénieur</a:t>
            </a:r>
            <a:r>
              <a:rPr lang="en-US"/>
              <a:t> recherche / </a:t>
            </a:r>
            <a:r>
              <a:rPr lang="en-US" err="1"/>
              <a:t>Doctorant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16AB-99BF-4F47-9525-4A67BDDD2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16 </a:t>
            </a:r>
            <a:r>
              <a:rPr lang="en-US" err="1"/>
              <a:t>Novembre</a:t>
            </a:r>
            <a:r>
              <a:rPr lang="en-US"/>
              <a:t> 2016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AF316-96B2-B94A-A974-ED9C13FD7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Journée </a:t>
            </a:r>
            <a:r>
              <a:rPr lang="fr-FR" err="1"/>
              <a:t>TEDonnées</a:t>
            </a:r>
            <a:r>
              <a:rPr lang="fr-FR"/>
              <a:t> 2018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F205D0-7278-9C44-886F-2D48F10E6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Réseaux intelligents pour villes intelligentes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CC640-5E7D-8744-98FF-D7F4507CD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652" y="360189"/>
            <a:ext cx="1212257" cy="4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4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EC9C1-28F0-1740-899F-53B57D692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3565470" cy="3389312"/>
          </a:xfrm>
        </p:spPr>
        <p:txBody>
          <a:bodyPr/>
          <a:lstStyle/>
          <a:p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filaire</a:t>
            </a:r>
            <a:r>
              <a:rPr lang="en-US" dirty="0"/>
              <a:t> </a:t>
            </a:r>
            <a:r>
              <a:rPr lang="en-US" dirty="0" err="1"/>
              <a:t>connecté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Internet</a:t>
            </a:r>
          </a:p>
          <a:p>
            <a:pPr marL="57150" indent="0">
              <a:buNone/>
            </a:pPr>
            <a:endParaRPr lang="en-US" dirty="0"/>
          </a:p>
          <a:p>
            <a:r>
              <a:rPr lang="en-US" dirty="0" err="1"/>
              <a:t>Opéré</a:t>
            </a:r>
            <a:r>
              <a:rPr lang="en-US" dirty="0"/>
              <a:t> par un </a:t>
            </a:r>
            <a:r>
              <a:rPr lang="en-US" b="1" dirty="0" err="1"/>
              <a:t>fournisseur</a:t>
            </a:r>
            <a:r>
              <a:rPr lang="en-US" b="1" dirty="0"/>
              <a:t> </a:t>
            </a:r>
            <a:r>
              <a:rPr lang="en-US" b="1" dirty="0" err="1"/>
              <a:t>d’accès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Relation </a:t>
            </a:r>
            <a:r>
              <a:rPr lang="en-US" b="1" dirty="0" err="1"/>
              <a:t>commerciale</a:t>
            </a:r>
            <a:r>
              <a:rPr lang="en-US" b="1" dirty="0"/>
              <a:t> </a:t>
            </a:r>
            <a:r>
              <a:rPr lang="en-US" dirty="0"/>
              <a:t>avec </a:t>
            </a:r>
            <a:r>
              <a:rPr lang="en-US" dirty="0" err="1"/>
              <a:t>l’opérateur</a:t>
            </a:r>
            <a:r>
              <a:rPr lang="en-US" dirty="0"/>
              <a:t> de la </a:t>
            </a:r>
            <a:r>
              <a:rPr lang="en-US" dirty="0" err="1"/>
              <a:t>ville</a:t>
            </a:r>
            <a:r>
              <a:rPr lang="en-US" dirty="0"/>
              <a:t> </a:t>
            </a:r>
            <a:r>
              <a:rPr lang="en-US" dirty="0" err="1"/>
              <a:t>intelligente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2654E-A68E-C744-8C68-3CB70937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d’accès</a:t>
            </a:r>
            <a:endParaRPr lang="en-US" dirty="0"/>
          </a:p>
        </p:txBody>
      </p:sp>
      <p:pic>
        <p:nvPicPr>
          <p:cNvPr id="4098" name="Picture 2" descr="Image result for att isp topology">
            <a:extLst>
              <a:ext uri="{FF2B5EF4-FFF2-40B4-BE49-F238E27FC236}">
                <a16:creationId xmlns:a16="http://schemas.microsoft.com/office/drawing/2014/main" id="{62A9C4FE-7C4F-1C4F-B8CC-7D2860F90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" b="12145"/>
          <a:stretch/>
        </p:blipFill>
        <p:spPr bwMode="auto">
          <a:xfrm>
            <a:off x="4027771" y="981213"/>
            <a:ext cx="5116229" cy="36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8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E46AE1-C11A-1643-9790-18FB14F7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protocoles – problématiques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407678-464B-5844-AF31-811C7F194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Couche réseau : quel est le chemin sur le réseau ?</a:t>
            </a:r>
          </a:p>
          <a:p>
            <a:endParaRPr lang="fr-FR" dirty="0"/>
          </a:p>
          <a:p>
            <a:r>
              <a:rPr lang="fr-FR" dirty="0"/>
              <a:t>Couche transport : comment transporter l’information sur le chemin réseau de manière fiable ?</a:t>
            </a:r>
          </a:p>
          <a:p>
            <a:pPr lvl="2"/>
            <a:r>
              <a:rPr lang="fr-FR" dirty="0"/>
              <a:t>Comment détecter et réagir aux pertes?</a:t>
            </a:r>
          </a:p>
          <a:p>
            <a:pPr lvl="2"/>
            <a:r>
              <a:rPr lang="fr-FR" dirty="0"/>
              <a:t>À quelle vitesse transmettre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88683-BA4F-E240-AA61-246FA6C31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« </a:t>
            </a:r>
            <a:r>
              <a:rPr lang="en-US" i="1" dirty="0"/>
              <a:t>A communication protocol is a system of </a:t>
            </a:r>
            <a:r>
              <a:rPr lang="en-US" b="1" i="1" dirty="0"/>
              <a:t>rules</a:t>
            </a:r>
            <a:r>
              <a:rPr lang="en-US" i="1" dirty="0"/>
              <a:t> that allow </a:t>
            </a:r>
            <a:r>
              <a:rPr lang="en-US" b="1" i="1" dirty="0"/>
              <a:t>two or more entities</a:t>
            </a:r>
            <a:r>
              <a:rPr lang="en-US" i="1" dirty="0"/>
              <a:t> of a communications system to </a:t>
            </a:r>
            <a:r>
              <a:rPr lang="en-US" b="1" i="1" dirty="0"/>
              <a:t>transmit information </a:t>
            </a:r>
            <a:r>
              <a:rPr lang="en-US" i="1" dirty="0"/>
              <a:t>via any kind of variation of a physical quantity</a:t>
            </a:r>
            <a:r>
              <a:rPr lang="en-US" dirty="0"/>
              <a:t>.</a:t>
            </a:r>
            <a:r>
              <a:rPr lang="fr-FR" dirty="0"/>
              <a:t> »</a:t>
            </a:r>
          </a:p>
          <a:p>
            <a:pPr marL="0" indent="0">
              <a:buNone/>
            </a:pPr>
            <a:r>
              <a:rPr lang="fr-FR" dirty="0"/>
              <a:t>Wikipédia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7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9AD2F3-FBCB-9148-98DE-29CC2942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Information-Centric Networking: “</a:t>
            </a:r>
            <a:r>
              <a:rPr lang="en-US" i="1" dirty="0"/>
              <a:t>quoi</a:t>
            </a:r>
            <a:r>
              <a:rPr lang="en-US" dirty="0"/>
              <a:t>” </a:t>
            </a:r>
            <a:r>
              <a:rPr lang="en-US" dirty="0" err="1"/>
              <a:t>plutôt</a:t>
            </a:r>
            <a:r>
              <a:rPr lang="en-US" dirty="0"/>
              <a:t> que “</a:t>
            </a:r>
            <a:r>
              <a:rPr lang="en-US" i="1" dirty="0" err="1"/>
              <a:t>où</a:t>
            </a:r>
            <a:r>
              <a:rPr lang="en-US" dirty="0"/>
              <a:t>”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89713A-E63B-D443-A71C-6DB3B08D472C}"/>
              </a:ext>
            </a:extLst>
          </p:cNvPr>
          <p:cNvCxnSpPr>
            <a:cxnSpLocks/>
          </p:cNvCxnSpPr>
          <p:nvPr/>
        </p:nvCxnSpPr>
        <p:spPr>
          <a:xfrm>
            <a:off x="4690751" y="1205898"/>
            <a:ext cx="0" cy="352876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C05A70-0628-E743-BAD1-1AE1141089E0}"/>
              </a:ext>
            </a:extLst>
          </p:cNvPr>
          <p:cNvSpPr txBox="1"/>
          <p:nvPr/>
        </p:nvSpPr>
        <p:spPr>
          <a:xfrm>
            <a:off x="1400077" y="1094614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IP / TCP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919A9-FE0F-6A48-8CE8-F015969C156A}"/>
              </a:ext>
            </a:extLst>
          </p:cNvPr>
          <p:cNvSpPr txBox="1"/>
          <p:nvPr/>
        </p:nvSpPr>
        <p:spPr>
          <a:xfrm>
            <a:off x="6379785" y="1094614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ICN</a:t>
            </a:r>
          </a:p>
        </p:txBody>
      </p:sp>
      <p:pic>
        <p:nvPicPr>
          <p:cNvPr id="16" name="Picture 4" descr="Image result for car symbol svg">
            <a:extLst>
              <a:ext uri="{FF2B5EF4-FFF2-40B4-BE49-F238E27FC236}">
                <a16:creationId xmlns:a16="http://schemas.microsoft.com/office/drawing/2014/main" id="{9E17155F-7072-A047-A7BC-F5494845D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90" b="14895"/>
          <a:stretch/>
        </p:blipFill>
        <p:spPr bwMode="auto">
          <a:xfrm>
            <a:off x="556752" y="3763619"/>
            <a:ext cx="1661326" cy="6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0F2B04C-FF80-DA43-BFE9-7D3291CC60DA}"/>
              </a:ext>
            </a:extLst>
          </p:cNvPr>
          <p:cNvSpPr/>
          <p:nvPr/>
        </p:nvSpPr>
        <p:spPr>
          <a:xfrm>
            <a:off x="556752" y="1738865"/>
            <a:ext cx="1257573" cy="65314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773072-116E-1648-A964-B8092FBF61F9}"/>
              </a:ext>
            </a:extLst>
          </p:cNvPr>
          <p:cNvSpPr txBox="1"/>
          <p:nvPr/>
        </p:nvSpPr>
        <p:spPr>
          <a:xfrm>
            <a:off x="334268" y="4365331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123.123.123.123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21EDA1-C3FD-2A41-8348-5EBE1BA464E7}"/>
              </a:ext>
            </a:extLst>
          </p:cNvPr>
          <p:cNvSpPr txBox="1"/>
          <p:nvPr/>
        </p:nvSpPr>
        <p:spPr>
          <a:xfrm rot="16200000">
            <a:off x="146265" y="2906333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parking.fr</a:t>
            </a:r>
            <a:r>
              <a:rPr lang="en-US" dirty="0">
                <a:latin typeface="+mn-lt"/>
              </a:rPr>
              <a:t> 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03C59D-39E5-0B4E-B702-06408D76E63F}"/>
              </a:ext>
            </a:extLst>
          </p:cNvPr>
          <p:cNvCxnSpPr/>
          <p:nvPr/>
        </p:nvCxnSpPr>
        <p:spPr>
          <a:xfrm flipV="1">
            <a:off x="1003551" y="2418380"/>
            <a:ext cx="0" cy="13452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440A8789-7C96-CC45-8072-9B5BAD8D8116}"/>
              </a:ext>
            </a:extLst>
          </p:cNvPr>
          <p:cNvSpPr/>
          <p:nvPr/>
        </p:nvSpPr>
        <p:spPr>
          <a:xfrm>
            <a:off x="1552764" y="2732713"/>
            <a:ext cx="1944560" cy="601397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B69BB8FF-5A8B-1945-B9DD-85F686909C52}"/>
              </a:ext>
            </a:extLst>
          </p:cNvPr>
          <p:cNvSpPr/>
          <p:nvPr/>
        </p:nvSpPr>
        <p:spPr>
          <a:xfrm>
            <a:off x="3022208" y="1305133"/>
            <a:ext cx="1573543" cy="825866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  <p:pic>
        <p:nvPicPr>
          <p:cNvPr id="19" name="Picture 6" descr="Image result for parking symbole france">
            <a:extLst>
              <a:ext uri="{FF2B5EF4-FFF2-40B4-BE49-F238E27FC236}">
                <a16:creationId xmlns:a16="http://schemas.microsoft.com/office/drawing/2014/main" id="{AAE28209-D5F9-F64C-925D-C85B0001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960" y="1622397"/>
            <a:ext cx="684908" cy="6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555184-779B-084E-B640-59ECF15C373F}"/>
              </a:ext>
            </a:extLst>
          </p:cNvPr>
          <p:cNvCxnSpPr/>
          <p:nvPr/>
        </p:nvCxnSpPr>
        <p:spPr>
          <a:xfrm>
            <a:off x="1151906" y="2418379"/>
            <a:ext cx="0" cy="1345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F1FB72-A0F6-3B44-B405-AC6ECEEC738E}"/>
              </a:ext>
            </a:extLst>
          </p:cNvPr>
          <p:cNvSpPr txBox="1"/>
          <p:nvPr/>
        </p:nvSpPr>
        <p:spPr>
          <a:xfrm rot="16200000">
            <a:off x="747844" y="289949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132.0.0.1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E8E0C1-9DDA-4B49-86D9-5122B19D1A5F}"/>
              </a:ext>
            </a:extLst>
          </p:cNvPr>
          <p:cNvSpPr txBox="1"/>
          <p:nvPr/>
        </p:nvSpPr>
        <p:spPr>
          <a:xfrm>
            <a:off x="3328840" y="2158936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132.0.0.1</a:t>
            </a:r>
          </a:p>
        </p:txBody>
      </p:sp>
      <p:sp>
        <p:nvSpPr>
          <p:cNvPr id="30" name="ip-connection">
            <a:extLst>
              <a:ext uri="{FF2B5EF4-FFF2-40B4-BE49-F238E27FC236}">
                <a16:creationId xmlns:a16="http://schemas.microsoft.com/office/drawing/2014/main" id="{2EA32C43-7749-C64A-89D3-65030B323DCE}"/>
              </a:ext>
            </a:extLst>
          </p:cNvPr>
          <p:cNvSpPr/>
          <p:nvPr/>
        </p:nvSpPr>
        <p:spPr>
          <a:xfrm rot="2107124">
            <a:off x="2218103" y="2224281"/>
            <a:ext cx="344313" cy="1861033"/>
          </a:xfrm>
          <a:prstGeom prst="can">
            <a:avLst>
              <a:gd name="adj" fmla="val 51842"/>
            </a:avLst>
          </a:prstGeom>
          <a:solidFill>
            <a:srgbClr val="009B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pic>
        <p:nvPicPr>
          <p:cNvPr id="34" name="Picture 4" descr="Image result for car symbol svg">
            <a:extLst>
              <a:ext uri="{FF2B5EF4-FFF2-40B4-BE49-F238E27FC236}">
                <a16:creationId xmlns:a16="http://schemas.microsoft.com/office/drawing/2014/main" id="{BAAF2682-F9BD-404F-8C97-FB112BCA4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90" b="14895"/>
          <a:stretch/>
        </p:blipFill>
        <p:spPr bwMode="auto">
          <a:xfrm>
            <a:off x="4935086" y="3779268"/>
            <a:ext cx="1661326" cy="6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loud 38">
            <a:extLst>
              <a:ext uri="{FF2B5EF4-FFF2-40B4-BE49-F238E27FC236}">
                <a16:creationId xmlns:a16="http://schemas.microsoft.com/office/drawing/2014/main" id="{8BB3FF30-C11D-CF4D-AB74-A9AB732BD802}"/>
              </a:ext>
            </a:extLst>
          </p:cNvPr>
          <p:cNvSpPr/>
          <p:nvPr/>
        </p:nvSpPr>
        <p:spPr>
          <a:xfrm>
            <a:off x="5931098" y="2748362"/>
            <a:ext cx="1944560" cy="601397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1F6FABC6-DF29-4840-8214-28B5048ABFD5}"/>
              </a:ext>
            </a:extLst>
          </p:cNvPr>
          <p:cNvSpPr/>
          <p:nvPr/>
        </p:nvSpPr>
        <p:spPr>
          <a:xfrm>
            <a:off x="7400542" y="1320782"/>
            <a:ext cx="1573543" cy="825866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  <p:pic>
        <p:nvPicPr>
          <p:cNvPr id="41" name="Picture 6" descr="Image result for parking symbole france">
            <a:extLst>
              <a:ext uri="{FF2B5EF4-FFF2-40B4-BE49-F238E27FC236}">
                <a16:creationId xmlns:a16="http://schemas.microsoft.com/office/drawing/2014/main" id="{A3E5F232-CBCE-C14D-9454-DA0BB836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294" y="1638046"/>
            <a:ext cx="684908" cy="6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7D1A35-BF39-8B41-89B6-EB4EF3EF723E}"/>
              </a:ext>
            </a:extLst>
          </p:cNvPr>
          <p:cNvSpPr txBox="1"/>
          <p:nvPr/>
        </p:nvSpPr>
        <p:spPr>
          <a:xfrm>
            <a:off x="7535867" y="2312881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/parking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97B30F5-B740-6F46-B3AA-D9A227FC3DE1}"/>
              </a:ext>
            </a:extLst>
          </p:cNvPr>
          <p:cNvCxnSpPr>
            <a:cxnSpLocks/>
          </p:cNvCxnSpPr>
          <p:nvPr/>
        </p:nvCxnSpPr>
        <p:spPr>
          <a:xfrm flipV="1">
            <a:off x="1854958" y="2393670"/>
            <a:ext cx="1070602" cy="152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A84564C-21D5-0D42-9477-A6574D83AAAC}"/>
              </a:ext>
            </a:extLst>
          </p:cNvPr>
          <p:cNvSpPr txBox="1"/>
          <p:nvPr/>
        </p:nvSpPr>
        <p:spPr>
          <a:xfrm>
            <a:off x="2182038" y="3312470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Parking </a:t>
            </a:r>
            <a:r>
              <a:rPr lang="en-US" dirty="0" err="1">
                <a:latin typeface="+mn-lt"/>
              </a:rPr>
              <a:t>à</a:t>
            </a:r>
            <a:r>
              <a:rPr lang="en-US" dirty="0">
                <a:latin typeface="+mn-lt"/>
              </a:rPr>
              <a:t> Paris ?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3368A0C-0A27-CB4D-8F8B-9AE74DA98449}"/>
              </a:ext>
            </a:extLst>
          </p:cNvPr>
          <p:cNvCxnSpPr>
            <a:cxnSpLocks/>
          </p:cNvCxnSpPr>
          <p:nvPr/>
        </p:nvCxnSpPr>
        <p:spPr>
          <a:xfrm flipH="1">
            <a:off x="1845636" y="2417147"/>
            <a:ext cx="1063065" cy="1522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D9428CF-1498-AD47-A25B-25BF714FDA99}"/>
              </a:ext>
            </a:extLst>
          </p:cNvPr>
          <p:cNvSpPr txBox="1"/>
          <p:nvPr/>
        </p:nvSpPr>
        <p:spPr>
          <a:xfrm>
            <a:off x="2144497" y="332329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18 rue de </a:t>
            </a:r>
            <a:r>
              <a:rPr lang="en-US" dirty="0" err="1">
                <a:latin typeface="+mn-lt"/>
              </a:rPr>
              <a:t>Réaumur</a:t>
            </a:r>
            <a:endParaRPr lang="en-US" dirty="0"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F5A8ED-C0EA-D64F-8E04-390BFFD36EA3}"/>
              </a:ext>
            </a:extLst>
          </p:cNvPr>
          <p:cNvSpPr txBox="1"/>
          <p:nvPr/>
        </p:nvSpPr>
        <p:spPr>
          <a:xfrm>
            <a:off x="4900913" y="3312470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/parking/</a:t>
            </a:r>
            <a:r>
              <a:rPr lang="en-US" dirty="0" err="1">
                <a:latin typeface="+mn-lt"/>
              </a:rPr>
              <a:t>paris</a:t>
            </a:r>
            <a:r>
              <a:rPr lang="en-US" dirty="0">
                <a:latin typeface="+mn-lt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CC57E6-4859-E34C-B6B0-BC4FF8ADA03F}"/>
              </a:ext>
            </a:extLst>
          </p:cNvPr>
          <p:cNvSpPr txBox="1"/>
          <p:nvPr/>
        </p:nvSpPr>
        <p:spPr>
          <a:xfrm>
            <a:off x="4919898" y="182347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18 rue de </a:t>
            </a:r>
            <a:r>
              <a:rPr lang="en-US" dirty="0" err="1">
                <a:latin typeface="+mn-lt"/>
              </a:rPr>
              <a:t>Réaumur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52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284E-6 L 0.04097 -0.1188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11883 C 0.0651 -0.11296 0.08941 -0.10741 0.10573 -0.12809 C 0.12222 -0.14877 0.1309 -0.19599 0.13958 -0.24321 " pathEditMode="relative" rAng="0" ptsTypes="AAA"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-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247 C 0.00573 0.02037 0.01788 0.04321 0.01962 0.09198 C 0.02135 0.14105 0.01267 0.21574 0.00399 0.29074 " pathEditMode="relative" ptsTypes="AAA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8" grpId="0"/>
      <p:bldP spid="29" grpId="0"/>
      <p:bldP spid="30" grpId="0" animBg="1"/>
      <p:bldP spid="39" grpId="0" animBg="1"/>
      <p:bldP spid="40" grpId="0" animBg="1"/>
      <p:bldP spid="47" grpId="0"/>
      <p:bldP spid="51" grpId="0"/>
      <p:bldP spid="51" grpId="1"/>
      <p:bldP spid="55" grpId="0"/>
      <p:bldP spid="56" grpId="0"/>
      <p:bldP spid="56" grpId="1"/>
      <p:bldP spid="56" grpId="2"/>
      <p:bldP spid="56" grpId="3"/>
      <p:bldP spid="59" grpId="0"/>
      <p:bldP spid="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63171-C38A-874D-A59D-F853BCC64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Le réseau est au courant d’une sémantique applicative (le nom)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On sait quelle est la requête plutôt que quelle est la machine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Ubiquité du contenu et des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Le contenu peut être trouvé à plusieurs endroits sur le réseau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Sécurité basée sur la donnée et nom la connexion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sécurité (signature, </a:t>
            </a:r>
            <a:r>
              <a:rPr lang="fr-FR" dirty="0" err="1"/>
              <a:t>encryption</a:t>
            </a:r>
            <a:r>
              <a:rPr lang="fr-FR" dirty="0"/>
              <a:t>) est transportée avec l’objet et ne dépend pas d’une connexion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E04982-A614-9F4B-BF6B-52668EEF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ICN : un réseau orienté application</a:t>
            </a:r>
          </a:p>
        </p:txBody>
      </p:sp>
    </p:spTree>
    <p:extLst>
      <p:ext uri="{BB962C8B-B14F-4D97-AF65-F5344CB8AC3E}">
        <p14:creationId xmlns:p14="http://schemas.microsoft.com/office/powerpoint/2010/main" val="394571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E523E-0243-964C-BAEB-75727D65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d’application</a:t>
            </a:r>
            <a:r>
              <a:rPr lang="en-US" dirty="0"/>
              <a:t> : le Fog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6AA4B-9CA3-DD47-8276-2F389A5BB5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493" y="3151417"/>
            <a:ext cx="296415" cy="2179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A6FDC0-E8E7-F04E-BBC3-EE30087CEB32}"/>
              </a:ext>
            </a:extLst>
          </p:cNvPr>
          <p:cNvCxnSpPr/>
          <p:nvPr/>
        </p:nvCxnSpPr>
        <p:spPr>
          <a:xfrm flipH="1">
            <a:off x="4163486" y="1707230"/>
            <a:ext cx="15208" cy="104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449E39-79D4-A341-84CE-D7112DB6FF77}"/>
              </a:ext>
            </a:extLst>
          </p:cNvPr>
          <p:cNvCxnSpPr>
            <a:cxnSpLocks/>
            <a:stCxn id="55" idx="4"/>
          </p:cNvCxnSpPr>
          <p:nvPr/>
        </p:nvCxnSpPr>
        <p:spPr>
          <a:xfrm>
            <a:off x="4130037" y="3748223"/>
            <a:ext cx="955196" cy="577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4E2F01-1AE5-6648-BF87-555954E4D63F}"/>
              </a:ext>
            </a:extLst>
          </p:cNvPr>
          <p:cNvSpPr txBox="1"/>
          <p:nvPr/>
        </p:nvSpPr>
        <p:spPr>
          <a:xfrm>
            <a:off x="7194316" y="425765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2F253ED-8ABD-6F4B-AF53-B74F22CE6B6B}"/>
              </a:ext>
            </a:extLst>
          </p:cNvPr>
          <p:cNvSpPr/>
          <p:nvPr/>
        </p:nvSpPr>
        <p:spPr>
          <a:xfrm>
            <a:off x="3140877" y="1864589"/>
            <a:ext cx="1944356" cy="697332"/>
          </a:xfrm>
          <a:prstGeom prst="cloud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Transit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B67DD1-ACB6-8E4D-9C24-BC4CFAD5E8A0}"/>
              </a:ext>
            </a:extLst>
          </p:cNvPr>
          <p:cNvSpPr txBox="1"/>
          <p:nvPr/>
        </p:nvSpPr>
        <p:spPr>
          <a:xfrm>
            <a:off x="7194316" y="124747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Cloud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BAD936-1194-BA4F-A93E-EA1A85FE4E58}"/>
              </a:ext>
            </a:extLst>
          </p:cNvPr>
          <p:cNvCxnSpPr>
            <a:cxnSpLocks/>
            <a:stCxn id="55" idx="4"/>
          </p:cNvCxnSpPr>
          <p:nvPr/>
        </p:nvCxnSpPr>
        <p:spPr>
          <a:xfrm flipH="1">
            <a:off x="3223773" y="3748223"/>
            <a:ext cx="906264" cy="597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ABE224F-84F3-3A4E-84E4-F42E783E6C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492" y="3372949"/>
            <a:ext cx="296415" cy="217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825CC0-D195-A349-A300-9B67090294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024" y="3168574"/>
            <a:ext cx="296415" cy="2179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CD1B9E-3A32-9B43-8E4D-3B7CC208D0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513" y="3407923"/>
            <a:ext cx="296415" cy="2179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471B57-C54A-8248-8363-336F57BF66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491" y="2979153"/>
            <a:ext cx="296415" cy="2179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D77C24-BE51-C94C-A065-E3285F367D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280" y="3197277"/>
            <a:ext cx="296415" cy="2179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C83AA6-5CAF-9142-AE35-A5E2864372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325" y="2922542"/>
            <a:ext cx="296415" cy="21798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6E056CB-89C4-A246-89A4-DE657E938025}"/>
              </a:ext>
            </a:extLst>
          </p:cNvPr>
          <p:cNvCxnSpPr>
            <a:cxnSpLocks/>
            <a:stCxn id="5" idx="2"/>
            <a:endCxn id="23" idx="1"/>
          </p:cNvCxnSpPr>
          <p:nvPr/>
        </p:nvCxnSpPr>
        <p:spPr>
          <a:xfrm>
            <a:off x="3472701" y="3369406"/>
            <a:ext cx="232791" cy="112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CA7B8-1F39-DE46-807E-96996E8FE721}"/>
              </a:ext>
            </a:extLst>
          </p:cNvPr>
          <p:cNvCxnSpPr>
            <a:stCxn id="5" idx="0"/>
            <a:endCxn id="26" idx="1"/>
          </p:cNvCxnSpPr>
          <p:nvPr/>
        </p:nvCxnSpPr>
        <p:spPr>
          <a:xfrm flipV="1">
            <a:off x="3472701" y="3088148"/>
            <a:ext cx="232790" cy="63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83C545-C37B-6945-A995-E06CC1C909B8}"/>
              </a:ext>
            </a:extLst>
          </p:cNvPr>
          <p:cNvCxnSpPr>
            <a:cxnSpLocks/>
            <a:stCxn id="26" idx="2"/>
            <a:endCxn id="24" idx="1"/>
          </p:cNvCxnSpPr>
          <p:nvPr/>
        </p:nvCxnSpPr>
        <p:spPr>
          <a:xfrm>
            <a:off x="3853699" y="3197142"/>
            <a:ext cx="209325" cy="80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D00EFE-C3F7-4947-9BD9-5A90A849A12C}"/>
              </a:ext>
            </a:extLst>
          </p:cNvPr>
          <p:cNvCxnSpPr>
            <a:stCxn id="24" idx="3"/>
            <a:endCxn id="28" idx="2"/>
          </p:cNvCxnSpPr>
          <p:nvPr/>
        </p:nvCxnSpPr>
        <p:spPr>
          <a:xfrm flipV="1">
            <a:off x="4359439" y="3140531"/>
            <a:ext cx="159094" cy="13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0A27C7-5330-9D46-A139-7DAE40D8140A}"/>
              </a:ext>
            </a:extLst>
          </p:cNvPr>
          <p:cNvCxnSpPr>
            <a:stCxn id="28" idx="3"/>
            <a:endCxn id="27" idx="0"/>
          </p:cNvCxnSpPr>
          <p:nvPr/>
        </p:nvCxnSpPr>
        <p:spPr>
          <a:xfrm>
            <a:off x="4666740" y="3031537"/>
            <a:ext cx="109748" cy="16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FA80015-11B9-DF44-B08F-CF9431131645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4001907" y="3481944"/>
            <a:ext cx="300606" cy="34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90FD63F-E9F1-AC47-9839-6F3735E8D904}"/>
              </a:ext>
            </a:extLst>
          </p:cNvPr>
          <p:cNvCxnSpPr>
            <a:stCxn id="25" idx="3"/>
            <a:endCxn id="27" idx="2"/>
          </p:cNvCxnSpPr>
          <p:nvPr/>
        </p:nvCxnSpPr>
        <p:spPr>
          <a:xfrm flipV="1">
            <a:off x="4598928" y="3415266"/>
            <a:ext cx="177560" cy="101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C4971E-921A-2049-9326-C9849255A23B}"/>
              </a:ext>
            </a:extLst>
          </p:cNvPr>
          <p:cNvCxnSpPr>
            <a:stCxn id="26" idx="3"/>
            <a:endCxn id="28" idx="1"/>
          </p:cNvCxnSpPr>
          <p:nvPr/>
        </p:nvCxnSpPr>
        <p:spPr>
          <a:xfrm flipV="1">
            <a:off x="4001906" y="3031537"/>
            <a:ext cx="368419" cy="56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366D5ED6-7FAE-4548-B2D8-2E5D48D985BC}"/>
              </a:ext>
            </a:extLst>
          </p:cNvPr>
          <p:cNvSpPr/>
          <p:nvPr/>
        </p:nvSpPr>
        <p:spPr>
          <a:xfrm>
            <a:off x="3128551" y="2757624"/>
            <a:ext cx="2002971" cy="990599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DDF3F5-9773-E640-B021-BA1C1419855C}"/>
              </a:ext>
            </a:extLst>
          </p:cNvPr>
          <p:cNvSpPr txBox="1"/>
          <p:nvPr/>
        </p:nvSpPr>
        <p:spPr>
          <a:xfrm>
            <a:off x="7194316" y="313009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d’accès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2B5735E-BB17-304E-8153-FB8C09DB31CB}"/>
              </a:ext>
            </a:extLst>
          </p:cNvPr>
          <p:cNvSpPr txBox="1"/>
          <p:nvPr/>
        </p:nvSpPr>
        <p:spPr>
          <a:xfrm>
            <a:off x="7196312" y="202786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235C1DF-0C05-EF49-AFF6-07E59AF9BC0B}"/>
              </a:ext>
            </a:extLst>
          </p:cNvPr>
          <p:cNvCxnSpPr>
            <a:cxnSpLocks/>
          </p:cNvCxnSpPr>
          <p:nvPr/>
        </p:nvCxnSpPr>
        <p:spPr>
          <a:xfrm flipV="1">
            <a:off x="2002971" y="1783431"/>
            <a:ext cx="6780283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43F69C-53BD-1D46-9904-CF4C7B8D0300}"/>
              </a:ext>
            </a:extLst>
          </p:cNvPr>
          <p:cNvCxnSpPr>
            <a:cxnSpLocks/>
          </p:cNvCxnSpPr>
          <p:nvPr/>
        </p:nvCxnSpPr>
        <p:spPr>
          <a:xfrm flipV="1">
            <a:off x="2002970" y="2688614"/>
            <a:ext cx="6780283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54487AD-ADE5-2744-A17C-C8AB49E57179}"/>
              </a:ext>
            </a:extLst>
          </p:cNvPr>
          <p:cNvCxnSpPr>
            <a:cxnSpLocks/>
          </p:cNvCxnSpPr>
          <p:nvPr/>
        </p:nvCxnSpPr>
        <p:spPr>
          <a:xfrm flipV="1">
            <a:off x="2034187" y="3883647"/>
            <a:ext cx="6780283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D7C6DE95-6FF2-BE49-855F-596BD9E2D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796" y="1073150"/>
            <a:ext cx="638924" cy="669030"/>
          </a:xfrm>
          <a:prstGeom prst="rect">
            <a:avLst/>
          </a:prstGeom>
        </p:spPr>
      </p:pic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7A92B652-B427-F742-A381-42B5F645B97A}"/>
              </a:ext>
            </a:extLst>
          </p:cNvPr>
          <p:cNvCxnSpPr>
            <a:cxnSpLocks/>
            <a:stCxn id="59" idx="3"/>
            <a:endCxn id="88" idx="2"/>
          </p:cNvCxnSpPr>
          <p:nvPr/>
        </p:nvCxnSpPr>
        <p:spPr>
          <a:xfrm flipV="1">
            <a:off x="3739666" y="1742180"/>
            <a:ext cx="391592" cy="2884802"/>
          </a:xfrm>
          <a:prstGeom prst="curved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92">
            <a:extLst>
              <a:ext uri="{FF2B5EF4-FFF2-40B4-BE49-F238E27FC236}">
                <a16:creationId xmlns:a16="http://schemas.microsoft.com/office/drawing/2014/main" id="{419F92D8-50E7-1943-AF0E-71E7A97AD76B}"/>
              </a:ext>
            </a:extLst>
          </p:cNvPr>
          <p:cNvSpPr/>
          <p:nvPr/>
        </p:nvSpPr>
        <p:spPr>
          <a:xfrm>
            <a:off x="4098166" y="1262743"/>
            <a:ext cx="996348" cy="3156857"/>
          </a:xfrm>
          <a:custGeom>
            <a:avLst/>
            <a:gdLst>
              <a:gd name="connsiteX0" fmla="*/ 321434 w 996348"/>
              <a:gd name="connsiteY0" fmla="*/ 0 h 3156857"/>
              <a:gd name="connsiteX1" fmla="*/ 71063 w 996348"/>
              <a:gd name="connsiteY1" fmla="*/ 685800 h 3156857"/>
              <a:gd name="connsiteX2" fmla="*/ 81948 w 996348"/>
              <a:gd name="connsiteY2" fmla="*/ 2492828 h 3156857"/>
              <a:gd name="connsiteX3" fmla="*/ 996348 w 996348"/>
              <a:gd name="connsiteY3" fmla="*/ 3156857 h 31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348" h="3156857">
                <a:moveTo>
                  <a:pt x="321434" y="0"/>
                </a:moveTo>
                <a:cubicBezTo>
                  <a:pt x="216205" y="135164"/>
                  <a:pt x="110977" y="270329"/>
                  <a:pt x="71063" y="685800"/>
                </a:cubicBezTo>
                <a:cubicBezTo>
                  <a:pt x="31149" y="1101271"/>
                  <a:pt x="-72266" y="2080985"/>
                  <a:pt x="81948" y="2492828"/>
                </a:cubicBezTo>
                <a:cubicBezTo>
                  <a:pt x="236162" y="2904671"/>
                  <a:pt x="616255" y="3030764"/>
                  <a:pt x="996348" y="3156857"/>
                </a:cubicBezTo>
              </a:path>
            </a:pathLst>
          </a:custGeom>
          <a:noFill/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82E590DC-727A-F449-9629-EB4E7AE3F987}"/>
              </a:ext>
            </a:extLst>
          </p:cNvPr>
          <p:cNvSpPr/>
          <p:nvPr/>
        </p:nvSpPr>
        <p:spPr>
          <a:xfrm>
            <a:off x="4041994" y="1356585"/>
            <a:ext cx="1035618" cy="3039799"/>
          </a:xfrm>
          <a:custGeom>
            <a:avLst/>
            <a:gdLst>
              <a:gd name="connsiteX0" fmla="*/ 1029396 w 1029396"/>
              <a:gd name="connsiteY0" fmla="*/ 3050984 h 3050984"/>
              <a:gd name="connsiteX1" fmla="*/ 104110 w 1029396"/>
              <a:gd name="connsiteY1" fmla="*/ 2365184 h 3050984"/>
              <a:gd name="connsiteX2" fmla="*/ 27910 w 1029396"/>
              <a:gd name="connsiteY2" fmla="*/ 351327 h 3050984"/>
              <a:gd name="connsiteX3" fmla="*/ 158539 w 1029396"/>
              <a:gd name="connsiteY3" fmla="*/ 13870 h 3050984"/>
              <a:gd name="connsiteX0" fmla="*/ 1035618 w 1035618"/>
              <a:gd name="connsiteY0" fmla="*/ 3039799 h 3039799"/>
              <a:gd name="connsiteX1" fmla="*/ 110332 w 1035618"/>
              <a:gd name="connsiteY1" fmla="*/ 2353999 h 3039799"/>
              <a:gd name="connsiteX2" fmla="*/ 23246 w 1035618"/>
              <a:gd name="connsiteY2" fmla="*/ 546971 h 3039799"/>
              <a:gd name="connsiteX3" fmla="*/ 164761 w 1035618"/>
              <a:gd name="connsiteY3" fmla="*/ 2685 h 303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618" h="3039799">
                <a:moveTo>
                  <a:pt x="1035618" y="3039799"/>
                </a:moveTo>
                <a:cubicBezTo>
                  <a:pt x="656432" y="2921870"/>
                  <a:pt x="279061" y="2769470"/>
                  <a:pt x="110332" y="2353999"/>
                </a:cubicBezTo>
                <a:cubicBezTo>
                  <a:pt x="-58397" y="1938528"/>
                  <a:pt x="14174" y="938857"/>
                  <a:pt x="23246" y="546971"/>
                </a:cubicBezTo>
                <a:cubicBezTo>
                  <a:pt x="32318" y="155085"/>
                  <a:pt x="103982" y="-24530"/>
                  <a:pt x="164761" y="2685"/>
                </a:cubicBezTo>
              </a:path>
            </a:pathLst>
          </a:custGeom>
          <a:noFill/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19650A68-A276-F44A-9C98-5D0EE20BFBD0}"/>
              </a:ext>
            </a:extLst>
          </p:cNvPr>
          <p:cNvSpPr/>
          <p:nvPr/>
        </p:nvSpPr>
        <p:spPr>
          <a:xfrm>
            <a:off x="3344736" y="1349829"/>
            <a:ext cx="966007" cy="3039129"/>
          </a:xfrm>
          <a:custGeom>
            <a:avLst/>
            <a:gdLst>
              <a:gd name="connsiteX0" fmla="*/ 233170 w 233170"/>
              <a:gd name="connsiteY0" fmla="*/ 0 h 2982685"/>
              <a:gd name="connsiteX1" fmla="*/ 4570 w 233170"/>
              <a:gd name="connsiteY1" fmla="*/ 1034142 h 2982685"/>
              <a:gd name="connsiteX2" fmla="*/ 102541 w 233170"/>
              <a:gd name="connsiteY2" fmla="*/ 2982685 h 2982685"/>
              <a:gd name="connsiteX0" fmla="*/ 969302 w 969302"/>
              <a:gd name="connsiteY0" fmla="*/ 0 h 3039129"/>
              <a:gd name="connsiteX1" fmla="*/ 740702 w 969302"/>
              <a:gd name="connsiteY1" fmla="*/ 1034142 h 3039129"/>
              <a:gd name="connsiteX2" fmla="*/ 3295 w 969302"/>
              <a:gd name="connsiteY2" fmla="*/ 3039129 h 3039129"/>
              <a:gd name="connsiteX0" fmla="*/ 966007 w 966007"/>
              <a:gd name="connsiteY0" fmla="*/ 0 h 3039129"/>
              <a:gd name="connsiteX1" fmla="*/ 737407 w 966007"/>
              <a:gd name="connsiteY1" fmla="*/ 1034142 h 3039129"/>
              <a:gd name="connsiteX2" fmla="*/ 0 w 966007"/>
              <a:gd name="connsiteY2" fmla="*/ 3039129 h 303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6007" h="3039129">
                <a:moveTo>
                  <a:pt x="966007" y="0"/>
                </a:moveTo>
                <a:cubicBezTo>
                  <a:pt x="862593" y="268514"/>
                  <a:pt x="759179" y="537028"/>
                  <a:pt x="737407" y="1034142"/>
                </a:cubicBezTo>
                <a:cubicBezTo>
                  <a:pt x="715635" y="1531256"/>
                  <a:pt x="1001283" y="2403725"/>
                  <a:pt x="0" y="303912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146182F-DA43-1A44-86A3-47B00430DD9C}"/>
              </a:ext>
            </a:extLst>
          </p:cNvPr>
          <p:cNvSpPr txBox="1"/>
          <p:nvPr/>
        </p:nvSpPr>
        <p:spPr>
          <a:xfrm>
            <a:off x="2815986" y="4141129"/>
            <a:ext cx="26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auhaus 93" pitchFamily="82" charset="77"/>
              </a:rPr>
              <a:t>?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0E34DF68-A7C6-2B47-8F4F-A679D5C315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780" y="178413"/>
            <a:ext cx="697525" cy="697525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E193B8CE-3391-A543-AE9B-EC86882D812B}"/>
              </a:ext>
            </a:extLst>
          </p:cNvPr>
          <p:cNvSpPr txBox="1"/>
          <p:nvPr/>
        </p:nvSpPr>
        <p:spPr>
          <a:xfrm>
            <a:off x="7511070" y="37119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EDF3E55-327D-5248-8ACC-34040B0CC66D}"/>
              </a:ext>
            </a:extLst>
          </p:cNvPr>
          <p:cNvSpPr txBox="1"/>
          <p:nvPr/>
        </p:nvSpPr>
        <p:spPr>
          <a:xfrm>
            <a:off x="7511069" y="37119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2C3A838-47C1-844D-AE8B-22B373C968B4}"/>
              </a:ext>
            </a:extLst>
          </p:cNvPr>
          <p:cNvSpPr txBox="1"/>
          <p:nvPr/>
        </p:nvSpPr>
        <p:spPr>
          <a:xfrm>
            <a:off x="7517303" y="37468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F63C753-1358-EF47-97CB-E82D40DD45D2}"/>
              </a:ext>
            </a:extLst>
          </p:cNvPr>
          <p:cNvSpPr txBox="1"/>
          <p:nvPr/>
        </p:nvSpPr>
        <p:spPr>
          <a:xfrm>
            <a:off x="7525618" y="37816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A7E3E7A-ED90-6C4E-B6F1-8A541002CEB2}"/>
              </a:ext>
            </a:extLst>
          </p:cNvPr>
          <p:cNvSpPr txBox="1"/>
          <p:nvPr/>
        </p:nvSpPr>
        <p:spPr>
          <a:xfrm>
            <a:off x="7525617" y="37816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 </a:t>
            </a:r>
            <a:r>
              <a:rPr lang="en-US" dirty="0" err="1"/>
              <a:t>ms</a:t>
            </a:r>
            <a:endParaRPr lang="en-US" dirty="0"/>
          </a:p>
        </p:txBody>
      </p:sp>
      <p:pic>
        <p:nvPicPr>
          <p:cNvPr id="59" name="Picture 4" descr="Image result for car symbol svg">
            <a:extLst>
              <a:ext uri="{FF2B5EF4-FFF2-40B4-BE49-F238E27FC236}">
                <a16:creationId xmlns:a16="http://schemas.microsoft.com/office/drawing/2014/main" id="{40E50D9B-C354-E646-8D83-72A86B8E4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90" b="14895"/>
          <a:stretch/>
        </p:blipFill>
        <p:spPr bwMode="auto">
          <a:xfrm>
            <a:off x="2702888" y="4414950"/>
            <a:ext cx="1036778" cy="4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Image result for smart parking cisco">
            <a:extLst>
              <a:ext uri="{FF2B5EF4-FFF2-40B4-BE49-F238E27FC236}">
                <a16:creationId xmlns:a16="http://schemas.microsoft.com/office/drawing/2014/main" id="{B985A208-A9A0-9A42-AD4D-42B39F2D6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6815" y="3965437"/>
            <a:ext cx="1996208" cy="108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Image result for parking symbole france">
            <a:extLst>
              <a:ext uri="{FF2B5EF4-FFF2-40B4-BE49-F238E27FC236}">
                <a16:creationId xmlns:a16="http://schemas.microsoft.com/office/drawing/2014/main" id="{EADF06C7-0809-434B-A68C-A56EB122B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608" y="923323"/>
            <a:ext cx="538515" cy="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0B9B7D9-97B3-B949-A81E-BEBFCED2F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877" y="2920161"/>
            <a:ext cx="638924" cy="669030"/>
          </a:xfrm>
          <a:prstGeom prst="rect">
            <a:avLst/>
          </a:prstGeom>
        </p:spPr>
      </p:pic>
      <p:pic>
        <p:nvPicPr>
          <p:cNvPr id="71" name="Picture 6" descr="Image result for parking symbole france">
            <a:extLst>
              <a:ext uri="{FF2B5EF4-FFF2-40B4-BE49-F238E27FC236}">
                <a16:creationId xmlns:a16="http://schemas.microsoft.com/office/drawing/2014/main" id="{1C79F2FE-A369-C348-AF00-FB4B856A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525" y="2750013"/>
            <a:ext cx="538515" cy="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97EB14-CE88-CE4F-8823-D8612ACC1878}"/>
              </a:ext>
            </a:extLst>
          </p:cNvPr>
          <p:cNvCxnSpPr>
            <a:stCxn id="70" idx="3"/>
            <a:endCxn id="5" idx="1"/>
          </p:cNvCxnSpPr>
          <p:nvPr/>
        </p:nvCxnSpPr>
        <p:spPr>
          <a:xfrm>
            <a:off x="2807801" y="3254676"/>
            <a:ext cx="516692" cy="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E3E5E3F-3AE3-CF48-ACD1-2F16BEBF91E5}"/>
              </a:ext>
            </a:extLst>
          </p:cNvPr>
          <p:cNvSpPr txBox="1"/>
          <p:nvPr/>
        </p:nvSpPr>
        <p:spPr>
          <a:xfrm>
            <a:off x="7639309" y="3711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ms</a:t>
            </a:r>
            <a:endParaRPr lang="en-US" dirty="0"/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8BF3F3B5-55FE-6F40-93BD-03B930B17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25941"/>
              </p:ext>
            </p:extLst>
          </p:nvPr>
        </p:nvGraphicFramePr>
        <p:xfrm>
          <a:off x="155724" y="921839"/>
          <a:ext cx="2562860" cy="176781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9255">
                  <a:extLst>
                    <a:ext uri="{9D8B030D-6E8A-4147-A177-3AD203B41FA5}">
                      <a16:colId xmlns:a16="http://schemas.microsoft.com/office/drawing/2014/main" val="3223646273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2057648490"/>
                    </a:ext>
                  </a:extLst>
                </a:gridCol>
              </a:tblGrid>
              <a:tr h="589273">
                <a:tc>
                  <a:txBody>
                    <a:bodyPr/>
                    <a:lstStyle/>
                    <a:p>
                      <a:r>
                        <a:rPr lang="en-US" dirty="0"/>
                        <a:t>Latency-tolerant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921844"/>
                  </a:ext>
                </a:extLst>
              </a:tr>
              <a:tr h="589273">
                <a:tc>
                  <a:txBody>
                    <a:bodyPr/>
                    <a:lstStyle/>
                    <a:p>
                      <a:r>
                        <a:rPr lang="en-US" dirty="0"/>
                        <a:t>Latency-sensitive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~100ms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418361"/>
                  </a:ext>
                </a:extLst>
              </a:tr>
              <a:tr h="589273">
                <a:tc>
                  <a:txBody>
                    <a:bodyPr/>
                    <a:lstStyle/>
                    <a:p>
                      <a:r>
                        <a:rPr lang="en-US" dirty="0"/>
                        <a:t>Latency-critical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709885"/>
                  </a:ext>
                </a:extLst>
              </a:tr>
            </a:tbl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B2E63D-6BC5-A240-8319-FD08E29EC301}"/>
              </a:ext>
            </a:extLst>
          </p:cNvPr>
          <p:cNvSpPr/>
          <p:nvPr/>
        </p:nvSpPr>
        <p:spPr>
          <a:xfrm>
            <a:off x="91840" y="1512583"/>
            <a:ext cx="2702888" cy="120306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5" grpId="0" animBg="1"/>
      <p:bldP spid="95" grpId="1" animBg="1"/>
      <p:bldP spid="96" grpId="0" animBg="1"/>
      <p:bldP spid="98" grpId="0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7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CE8A77-E408-C94A-85C6-011EC4BA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requêtes</a:t>
            </a:r>
            <a:r>
              <a:rPr lang="en-US" dirty="0"/>
              <a:t> </a:t>
            </a:r>
            <a:r>
              <a:rPr lang="en-US" dirty="0" err="1"/>
              <a:t>traiter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Fog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7E04A-1D7D-A34E-9DD0-4C55DFD02A7D}"/>
              </a:ext>
            </a:extLst>
          </p:cNvPr>
          <p:cNvSpPr txBox="1"/>
          <p:nvPr/>
        </p:nvSpPr>
        <p:spPr>
          <a:xfrm>
            <a:off x="2227324" y="1149394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Fog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3F491-4415-FE4F-8DBF-1676B3BAD629}"/>
              </a:ext>
            </a:extLst>
          </p:cNvPr>
          <p:cNvSpPr txBox="1"/>
          <p:nvPr/>
        </p:nvSpPr>
        <p:spPr>
          <a:xfrm>
            <a:off x="6184918" y="1149394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Cloud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2E19FA-C472-9643-925F-D201E149F894}"/>
              </a:ext>
            </a:extLst>
          </p:cNvPr>
          <p:cNvCxnSpPr>
            <a:cxnSpLocks/>
          </p:cNvCxnSpPr>
          <p:nvPr/>
        </p:nvCxnSpPr>
        <p:spPr>
          <a:xfrm>
            <a:off x="4528868" y="1138687"/>
            <a:ext cx="0" cy="2906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3F8733-C298-9742-916A-6559487DE125}"/>
              </a:ext>
            </a:extLst>
          </p:cNvPr>
          <p:cNvCxnSpPr/>
          <p:nvPr/>
        </p:nvCxnSpPr>
        <p:spPr>
          <a:xfrm>
            <a:off x="621102" y="1611060"/>
            <a:ext cx="8162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1710CE-D454-324E-966B-2208054CFBC3}"/>
              </a:ext>
            </a:extLst>
          </p:cNvPr>
          <p:cNvSpPr txBox="1"/>
          <p:nvPr/>
        </p:nvSpPr>
        <p:spPr>
          <a:xfrm>
            <a:off x="1818353" y="2739298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n-lt"/>
              </a:rPr>
              <a:t>Capacité</a:t>
            </a:r>
            <a:r>
              <a:rPr lang="en-US" dirty="0">
                <a:latin typeface="+mn-lt"/>
              </a:rPr>
              <a:t> fixe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2E5E0-A254-A34E-933F-4C75C6699BCF}"/>
              </a:ext>
            </a:extLst>
          </p:cNvPr>
          <p:cNvSpPr txBox="1"/>
          <p:nvPr/>
        </p:nvSpPr>
        <p:spPr>
          <a:xfrm>
            <a:off x="5631885" y="2744257"/>
            <a:ext cx="209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n-lt"/>
              </a:rPr>
              <a:t>Capacité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élastique</a:t>
            </a:r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85E5A-926C-D74A-932C-763DA5E79795}"/>
              </a:ext>
            </a:extLst>
          </p:cNvPr>
          <p:cNvSpPr txBox="1"/>
          <p:nvPr/>
        </p:nvSpPr>
        <p:spPr>
          <a:xfrm>
            <a:off x="822299" y="2277529"/>
            <a:ext cx="351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Fort </a:t>
            </a:r>
            <a:r>
              <a:rPr lang="en-US" dirty="0" err="1">
                <a:latin typeface="+mn-lt"/>
              </a:rPr>
              <a:t>coût</a:t>
            </a:r>
            <a:r>
              <a:rPr lang="en-US" dirty="0">
                <a:latin typeface="+mn-lt"/>
              </a:rPr>
              <a:t> fixe </a:t>
            </a:r>
            <a:r>
              <a:rPr lang="en-US" dirty="0" err="1">
                <a:latin typeface="+mn-lt"/>
              </a:rPr>
              <a:t>mais</a:t>
            </a:r>
            <a:r>
              <a:rPr lang="en-US" dirty="0">
                <a:latin typeface="+mn-lt"/>
              </a:rPr>
              <a:t> usage </a:t>
            </a:r>
            <a:r>
              <a:rPr lang="en-US" dirty="0" err="1">
                <a:latin typeface="+mn-lt"/>
              </a:rPr>
              <a:t>gratuit</a:t>
            </a:r>
            <a:endParaRPr lang="en-US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016A4A-ABE5-5747-A321-6C1B40C92488}"/>
              </a:ext>
            </a:extLst>
          </p:cNvPr>
          <p:cNvSpPr txBox="1"/>
          <p:nvPr/>
        </p:nvSpPr>
        <p:spPr>
          <a:xfrm>
            <a:off x="4989884" y="2260760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n-lt"/>
              </a:rPr>
              <a:t>Coût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fonction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l’utilisation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01CCB-7E15-BE4B-B9FE-490280D7A577}"/>
              </a:ext>
            </a:extLst>
          </p:cNvPr>
          <p:cNvSpPr txBox="1"/>
          <p:nvPr/>
        </p:nvSpPr>
        <p:spPr>
          <a:xfrm>
            <a:off x="1723181" y="1816497"/>
            <a:ext cx="17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n-lt"/>
              </a:rPr>
              <a:t>Accès</a:t>
            </a:r>
            <a:r>
              <a:rPr lang="en-US" dirty="0">
                <a:latin typeface="+mn-lt"/>
              </a:rPr>
              <a:t> sub-</a:t>
            </a:r>
            <a:r>
              <a:rPr lang="en-US" dirty="0" err="1">
                <a:latin typeface="+mn-lt"/>
              </a:rPr>
              <a:t>ms</a:t>
            </a:r>
            <a:endParaRPr lang="en-US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B5303C-BA3A-AA4D-A3B1-AAE46C994495}"/>
              </a:ext>
            </a:extLst>
          </p:cNvPr>
          <p:cNvSpPr txBox="1"/>
          <p:nvPr/>
        </p:nvSpPr>
        <p:spPr>
          <a:xfrm>
            <a:off x="5901187" y="1810359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n-lt"/>
              </a:rPr>
              <a:t>Accès</a:t>
            </a:r>
            <a:r>
              <a:rPr lang="en-US" dirty="0">
                <a:latin typeface="+mn-lt"/>
              </a:rPr>
              <a:t> 50 </a:t>
            </a:r>
            <a:r>
              <a:rPr lang="en-US" dirty="0" err="1">
                <a:latin typeface="+mn-lt"/>
              </a:rPr>
              <a:t>ms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F4D315-2E55-634F-A4F7-720D24B90AB2}"/>
              </a:ext>
            </a:extLst>
          </p:cNvPr>
          <p:cNvSpPr txBox="1"/>
          <p:nvPr/>
        </p:nvSpPr>
        <p:spPr>
          <a:xfrm>
            <a:off x="621102" y="3199166"/>
            <a:ext cx="359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Temps de </a:t>
            </a:r>
            <a:r>
              <a:rPr lang="en-US" dirty="0" err="1">
                <a:latin typeface="+mn-lt"/>
              </a:rPr>
              <a:t>réponse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dépendant</a:t>
            </a:r>
            <a:r>
              <a:rPr lang="en-US" dirty="0">
                <a:latin typeface="+mn-lt"/>
              </a:rPr>
              <a:t> de la charge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2FA8D8-E80D-7045-9EE5-D1A62F1E6D4E}"/>
              </a:ext>
            </a:extLst>
          </p:cNvPr>
          <p:cNvSpPr txBox="1"/>
          <p:nvPr/>
        </p:nvSpPr>
        <p:spPr>
          <a:xfrm>
            <a:off x="4989883" y="3199166"/>
            <a:ext cx="379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Temps de </a:t>
            </a:r>
            <a:r>
              <a:rPr lang="en-US" dirty="0" err="1">
                <a:latin typeface="+mn-lt"/>
              </a:rPr>
              <a:t>réponse</a:t>
            </a:r>
            <a:r>
              <a:rPr lang="en-US" dirty="0">
                <a:latin typeface="+mn-lt"/>
              </a:rPr>
              <a:t> independent de la charge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C9F30-1783-2A4C-9118-F637AC1FBF7E}"/>
              </a:ext>
            </a:extLst>
          </p:cNvPr>
          <p:cNvSpPr txBox="1"/>
          <p:nvPr/>
        </p:nvSpPr>
        <p:spPr>
          <a:xfrm>
            <a:off x="357998" y="4075691"/>
            <a:ext cx="834174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Idée </a:t>
            </a:r>
            <a:r>
              <a:rPr lang="en-US" sz="3200" b="1" dirty="0" err="1">
                <a:latin typeface="+mn-lt"/>
              </a:rPr>
              <a:t>naturelle</a:t>
            </a:r>
            <a:r>
              <a:rPr lang="en-US" sz="3200" b="1" dirty="0">
                <a:latin typeface="+mn-lt"/>
              </a:rPr>
              <a:t>: </a:t>
            </a:r>
            <a:r>
              <a:rPr lang="en-US" sz="3200" b="1" dirty="0" err="1">
                <a:latin typeface="+mn-lt"/>
              </a:rPr>
              <a:t>Utiliser</a:t>
            </a:r>
            <a:r>
              <a:rPr lang="en-US" sz="3200" b="1" dirty="0">
                <a:latin typeface="+mn-lt"/>
              </a:rPr>
              <a:t> le Cloud </a:t>
            </a:r>
            <a:r>
              <a:rPr lang="en-US" sz="3200" b="1" dirty="0" err="1">
                <a:latin typeface="+mn-lt"/>
              </a:rPr>
              <a:t>comme</a:t>
            </a:r>
            <a:r>
              <a:rPr lang="en-US" sz="3200" b="1" dirty="0">
                <a:latin typeface="+mn-lt"/>
              </a:rPr>
              <a:t> support du Fog </a:t>
            </a:r>
            <a:r>
              <a:rPr lang="en-US" sz="3200" b="1" dirty="0" err="1">
                <a:latin typeface="+mn-lt"/>
              </a:rPr>
              <a:t>en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cas</a:t>
            </a:r>
            <a:r>
              <a:rPr lang="en-US" sz="3200" b="1" dirty="0">
                <a:latin typeface="+mn-lt"/>
              </a:rPr>
              <a:t> de charge </a:t>
            </a:r>
            <a:r>
              <a:rPr lang="en-US" sz="3200" b="1" dirty="0" err="1">
                <a:latin typeface="+mn-lt"/>
              </a:rPr>
              <a:t>élevée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4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E523E-0243-964C-BAEB-75727D65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Fog et ICN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6AA4B-9CA3-DD47-8276-2F389A5BB5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493" y="3151417"/>
            <a:ext cx="296415" cy="2179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A6FDC0-E8E7-F04E-BBC3-EE30087CEB32}"/>
              </a:ext>
            </a:extLst>
          </p:cNvPr>
          <p:cNvCxnSpPr/>
          <p:nvPr/>
        </p:nvCxnSpPr>
        <p:spPr>
          <a:xfrm flipH="1">
            <a:off x="4163486" y="1707230"/>
            <a:ext cx="15208" cy="104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449E39-79D4-A341-84CE-D7112DB6FF77}"/>
              </a:ext>
            </a:extLst>
          </p:cNvPr>
          <p:cNvCxnSpPr>
            <a:cxnSpLocks/>
            <a:stCxn id="55" idx="4"/>
          </p:cNvCxnSpPr>
          <p:nvPr/>
        </p:nvCxnSpPr>
        <p:spPr>
          <a:xfrm>
            <a:off x="4130037" y="3748223"/>
            <a:ext cx="955196" cy="577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4E2F01-1AE5-6648-BF87-555954E4D63F}"/>
              </a:ext>
            </a:extLst>
          </p:cNvPr>
          <p:cNvSpPr txBox="1"/>
          <p:nvPr/>
        </p:nvSpPr>
        <p:spPr>
          <a:xfrm>
            <a:off x="7194316" y="425765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E2F253ED-8ABD-6F4B-AF53-B74F22CE6B6B}"/>
              </a:ext>
            </a:extLst>
          </p:cNvPr>
          <p:cNvSpPr/>
          <p:nvPr/>
        </p:nvSpPr>
        <p:spPr>
          <a:xfrm>
            <a:off x="3140877" y="1864589"/>
            <a:ext cx="1944356" cy="697332"/>
          </a:xfrm>
          <a:prstGeom prst="cloud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Transit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B67DD1-ACB6-8E4D-9C24-BC4CFAD5E8A0}"/>
              </a:ext>
            </a:extLst>
          </p:cNvPr>
          <p:cNvSpPr txBox="1"/>
          <p:nvPr/>
        </p:nvSpPr>
        <p:spPr>
          <a:xfrm>
            <a:off x="7194316" y="124747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Cloud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BAD936-1194-BA4F-A93E-EA1A85FE4E58}"/>
              </a:ext>
            </a:extLst>
          </p:cNvPr>
          <p:cNvCxnSpPr>
            <a:cxnSpLocks/>
            <a:stCxn id="55" idx="4"/>
          </p:cNvCxnSpPr>
          <p:nvPr/>
        </p:nvCxnSpPr>
        <p:spPr>
          <a:xfrm flipH="1">
            <a:off x="3223773" y="3748223"/>
            <a:ext cx="906264" cy="597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ABE224F-84F3-3A4E-84E4-F42E783E6C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492" y="3372949"/>
            <a:ext cx="296415" cy="2179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825CC0-D195-A349-A300-9B67090294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024" y="3168574"/>
            <a:ext cx="296415" cy="2179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CD1B9E-3A32-9B43-8E4D-3B7CC208D0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513" y="3407923"/>
            <a:ext cx="296415" cy="2179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471B57-C54A-8248-8363-336F57BF66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491" y="2979153"/>
            <a:ext cx="296415" cy="2179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D77C24-BE51-C94C-A065-E3285F367D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280" y="3197277"/>
            <a:ext cx="296415" cy="2179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C83AA6-5CAF-9142-AE35-A5E2864372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325" y="2922542"/>
            <a:ext cx="296415" cy="21798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6E056CB-89C4-A246-89A4-DE657E938025}"/>
              </a:ext>
            </a:extLst>
          </p:cNvPr>
          <p:cNvCxnSpPr>
            <a:cxnSpLocks/>
            <a:stCxn id="5" idx="2"/>
            <a:endCxn id="23" idx="1"/>
          </p:cNvCxnSpPr>
          <p:nvPr/>
        </p:nvCxnSpPr>
        <p:spPr>
          <a:xfrm>
            <a:off x="3472701" y="3369406"/>
            <a:ext cx="232791" cy="112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CA7B8-1F39-DE46-807E-96996E8FE721}"/>
              </a:ext>
            </a:extLst>
          </p:cNvPr>
          <p:cNvCxnSpPr>
            <a:stCxn id="5" idx="0"/>
            <a:endCxn id="26" idx="1"/>
          </p:cNvCxnSpPr>
          <p:nvPr/>
        </p:nvCxnSpPr>
        <p:spPr>
          <a:xfrm flipV="1">
            <a:off x="3472701" y="3088148"/>
            <a:ext cx="232790" cy="63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83C545-C37B-6945-A995-E06CC1C909B8}"/>
              </a:ext>
            </a:extLst>
          </p:cNvPr>
          <p:cNvCxnSpPr>
            <a:cxnSpLocks/>
            <a:stCxn id="26" idx="2"/>
            <a:endCxn id="24" idx="1"/>
          </p:cNvCxnSpPr>
          <p:nvPr/>
        </p:nvCxnSpPr>
        <p:spPr>
          <a:xfrm>
            <a:off x="3853699" y="3197142"/>
            <a:ext cx="209325" cy="80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D00EFE-C3F7-4947-9BD9-5A90A849A12C}"/>
              </a:ext>
            </a:extLst>
          </p:cNvPr>
          <p:cNvCxnSpPr>
            <a:stCxn id="24" idx="3"/>
            <a:endCxn id="28" idx="2"/>
          </p:cNvCxnSpPr>
          <p:nvPr/>
        </p:nvCxnSpPr>
        <p:spPr>
          <a:xfrm flipV="1">
            <a:off x="4359439" y="3140531"/>
            <a:ext cx="159094" cy="13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0A27C7-5330-9D46-A139-7DAE40D8140A}"/>
              </a:ext>
            </a:extLst>
          </p:cNvPr>
          <p:cNvCxnSpPr>
            <a:stCxn id="28" idx="3"/>
            <a:endCxn id="27" idx="0"/>
          </p:cNvCxnSpPr>
          <p:nvPr/>
        </p:nvCxnSpPr>
        <p:spPr>
          <a:xfrm>
            <a:off x="4666740" y="3031537"/>
            <a:ext cx="109748" cy="16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FA80015-11B9-DF44-B08F-CF9431131645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4001907" y="3481944"/>
            <a:ext cx="300606" cy="34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90FD63F-E9F1-AC47-9839-6F3735E8D904}"/>
              </a:ext>
            </a:extLst>
          </p:cNvPr>
          <p:cNvCxnSpPr>
            <a:stCxn id="25" idx="3"/>
            <a:endCxn id="27" idx="2"/>
          </p:cNvCxnSpPr>
          <p:nvPr/>
        </p:nvCxnSpPr>
        <p:spPr>
          <a:xfrm flipV="1">
            <a:off x="4598928" y="3415266"/>
            <a:ext cx="177560" cy="101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C4971E-921A-2049-9326-C9849255A23B}"/>
              </a:ext>
            </a:extLst>
          </p:cNvPr>
          <p:cNvCxnSpPr>
            <a:stCxn id="26" idx="3"/>
            <a:endCxn id="28" idx="1"/>
          </p:cNvCxnSpPr>
          <p:nvPr/>
        </p:nvCxnSpPr>
        <p:spPr>
          <a:xfrm flipV="1">
            <a:off x="4001906" y="3031537"/>
            <a:ext cx="368419" cy="56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366D5ED6-7FAE-4548-B2D8-2E5D48D985BC}"/>
              </a:ext>
            </a:extLst>
          </p:cNvPr>
          <p:cNvSpPr/>
          <p:nvPr/>
        </p:nvSpPr>
        <p:spPr>
          <a:xfrm>
            <a:off x="3128551" y="2757624"/>
            <a:ext cx="2002971" cy="990599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DDF3F5-9773-E640-B021-BA1C1419855C}"/>
              </a:ext>
            </a:extLst>
          </p:cNvPr>
          <p:cNvSpPr txBox="1"/>
          <p:nvPr/>
        </p:nvSpPr>
        <p:spPr>
          <a:xfrm>
            <a:off x="7194316" y="313009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d’accès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2B5735E-BB17-304E-8153-FB8C09DB31CB}"/>
              </a:ext>
            </a:extLst>
          </p:cNvPr>
          <p:cNvSpPr txBox="1"/>
          <p:nvPr/>
        </p:nvSpPr>
        <p:spPr>
          <a:xfrm>
            <a:off x="7196312" y="202786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235C1DF-0C05-EF49-AFF6-07E59AF9BC0B}"/>
              </a:ext>
            </a:extLst>
          </p:cNvPr>
          <p:cNvCxnSpPr>
            <a:cxnSpLocks/>
          </p:cNvCxnSpPr>
          <p:nvPr/>
        </p:nvCxnSpPr>
        <p:spPr>
          <a:xfrm flipV="1">
            <a:off x="2002971" y="1783431"/>
            <a:ext cx="6780283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43F69C-53BD-1D46-9904-CF4C7B8D0300}"/>
              </a:ext>
            </a:extLst>
          </p:cNvPr>
          <p:cNvCxnSpPr>
            <a:cxnSpLocks/>
          </p:cNvCxnSpPr>
          <p:nvPr/>
        </p:nvCxnSpPr>
        <p:spPr>
          <a:xfrm flipV="1">
            <a:off x="2002970" y="2688614"/>
            <a:ext cx="6780283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54487AD-ADE5-2744-A17C-C8AB49E57179}"/>
              </a:ext>
            </a:extLst>
          </p:cNvPr>
          <p:cNvCxnSpPr>
            <a:cxnSpLocks/>
          </p:cNvCxnSpPr>
          <p:nvPr/>
        </p:nvCxnSpPr>
        <p:spPr>
          <a:xfrm flipV="1">
            <a:off x="2034187" y="3883647"/>
            <a:ext cx="6780283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D7C6DE95-6FF2-BE49-855F-596BD9E2D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796" y="1073150"/>
            <a:ext cx="638924" cy="669030"/>
          </a:xfrm>
          <a:prstGeom prst="rect">
            <a:avLst/>
          </a:prstGeom>
        </p:spPr>
      </p:pic>
      <p:pic>
        <p:nvPicPr>
          <p:cNvPr id="59" name="Picture 4" descr="Image result for car symbol svg">
            <a:extLst>
              <a:ext uri="{FF2B5EF4-FFF2-40B4-BE49-F238E27FC236}">
                <a16:creationId xmlns:a16="http://schemas.microsoft.com/office/drawing/2014/main" id="{40E50D9B-C354-E646-8D83-72A86B8E4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90" b="14895"/>
          <a:stretch/>
        </p:blipFill>
        <p:spPr bwMode="auto">
          <a:xfrm>
            <a:off x="2702888" y="4414950"/>
            <a:ext cx="1036778" cy="4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Image result for smart parking cisco">
            <a:extLst>
              <a:ext uri="{FF2B5EF4-FFF2-40B4-BE49-F238E27FC236}">
                <a16:creationId xmlns:a16="http://schemas.microsoft.com/office/drawing/2014/main" id="{B985A208-A9A0-9A42-AD4D-42B39F2D6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6815" y="3965437"/>
            <a:ext cx="1996208" cy="108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Image result for parking symbole france">
            <a:extLst>
              <a:ext uri="{FF2B5EF4-FFF2-40B4-BE49-F238E27FC236}">
                <a16:creationId xmlns:a16="http://schemas.microsoft.com/office/drawing/2014/main" id="{EADF06C7-0809-434B-A68C-A56EB122B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608" y="923323"/>
            <a:ext cx="538515" cy="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0B9B7D9-97B3-B949-A81E-BEBFCED2F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877" y="2920161"/>
            <a:ext cx="638924" cy="669030"/>
          </a:xfrm>
          <a:prstGeom prst="rect">
            <a:avLst/>
          </a:prstGeom>
        </p:spPr>
      </p:pic>
      <p:pic>
        <p:nvPicPr>
          <p:cNvPr id="71" name="Picture 6" descr="Image result for parking symbole france">
            <a:extLst>
              <a:ext uri="{FF2B5EF4-FFF2-40B4-BE49-F238E27FC236}">
                <a16:creationId xmlns:a16="http://schemas.microsoft.com/office/drawing/2014/main" id="{1C79F2FE-A369-C348-AF00-FB4B856A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525" y="2750013"/>
            <a:ext cx="538515" cy="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97EB14-CE88-CE4F-8823-D8612ACC1878}"/>
              </a:ext>
            </a:extLst>
          </p:cNvPr>
          <p:cNvCxnSpPr>
            <a:stCxn id="70" idx="3"/>
            <a:endCxn id="5" idx="1"/>
          </p:cNvCxnSpPr>
          <p:nvPr/>
        </p:nvCxnSpPr>
        <p:spPr>
          <a:xfrm>
            <a:off x="2807801" y="3254676"/>
            <a:ext cx="516692" cy="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437ECB5-F697-E443-AAF6-6EB0679083A7}"/>
              </a:ext>
            </a:extLst>
          </p:cNvPr>
          <p:cNvSpPr txBox="1"/>
          <p:nvPr/>
        </p:nvSpPr>
        <p:spPr>
          <a:xfrm>
            <a:off x="4438986" y="143914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/parking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E51E74-D831-4E4D-95E5-76E4E8E9E98C}"/>
              </a:ext>
            </a:extLst>
          </p:cNvPr>
          <p:cNvSpPr txBox="1"/>
          <p:nvPr/>
        </p:nvSpPr>
        <p:spPr>
          <a:xfrm>
            <a:off x="1626403" y="355175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/parking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EA5F1A-AC68-0A4E-8C7E-B34B7D3467EB}"/>
              </a:ext>
            </a:extLst>
          </p:cNvPr>
          <p:cNvSpPr txBox="1"/>
          <p:nvPr/>
        </p:nvSpPr>
        <p:spPr>
          <a:xfrm>
            <a:off x="2276698" y="4061096"/>
            <a:ext cx="172835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/parking/</a:t>
            </a:r>
            <a:r>
              <a:rPr lang="en-US" dirty="0" err="1">
                <a:latin typeface="+mn-lt"/>
              </a:rPr>
              <a:t>paris</a:t>
            </a:r>
            <a:r>
              <a:rPr lang="en-US" dirty="0">
                <a:latin typeface="+mn-lt"/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D30946-23B3-A047-87C0-CDB720B75158}"/>
              </a:ext>
            </a:extLst>
          </p:cNvPr>
          <p:cNvCxnSpPr>
            <a:endCxn id="88" idx="2"/>
          </p:cNvCxnSpPr>
          <p:nvPr/>
        </p:nvCxnSpPr>
        <p:spPr>
          <a:xfrm flipV="1">
            <a:off x="4098744" y="1742180"/>
            <a:ext cx="32514" cy="1373173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350812-048D-FB45-AE01-6EEA28ADB639}"/>
              </a:ext>
            </a:extLst>
          </p:cNvPr>
          <p:cNvCxnSpPr>
            <a:endCxn id="70" idx="3"/>
          </p:cNvCxnSpPr>
          <p:nvPr/>
        </p:nvCxnSpPr>
        <p:spPr>
          <a:xfrm flipH="1" flipV="1">
            <a:off x="2807801" y="3254676"/>
            <a:ext cx="415972" cy="3619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0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5802E-6 L 0.10452 -0.1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9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3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B2F64B-AFC7-8B4A-B25E-87399C364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7783"/>
            <a:ext cx="9144000" cy="3792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72CA5A-E24F-3145-83D5-B39D2722B849}"/>
              </a:ext>
            </a:extLst>
          </p:cNvPr>
          <p:cNvSpPr txBox="1"/>
          <p:nvPr/>
        </p:nvSpPr>
        <p:spPr>
          <a:xfrm>
            <a:off x="211015" y="3896751"/>
            <a:ext cx="3563796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+mn-lt"/>
              </a:rPr>
              <a:t>Presenté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à</a:t>
            </a:r>
            <a:r>
              <a:rPr lang="en-US" sz="1400" b="1" dirty="0">
                <a:latin typeface="+mn-lt"/>
              </a:rPr>
              <a:t> :</a:t>
            </a:r>
          </a:p>
          <a:p>
            <a:r>
              <a:rPr lang="en-US" sz="1400" u="sng" dirty="0">
                <a:solidFill>
                  <a:schemeClr val="accent1"/>
                </a:solidFill>
                <a:latin typeface="+mn-lt"/>
              </a:rPr>
              <a:t>International </a:t>
            </a:r>
            <a:r>
              <a:rPr lang="en-US" sz="1400" u="sng" dirty="0" err="1">
                <a:solidFill>
                  <a:schemeClr val="accent1"/>
                </a:solidFill>
                <a:latin typeface="+mn-lt"/>
              </a:rPr>
              <a:t>Teletraffic</a:t>
            </a:r>
            <a:r>
              <a:rPr lang="en-US" sz="1400" u="sng" dirty="0">
                <a:solidFill>
                  <a:schemeClr val="accent1"/>
                </a:solidFill>
                <a:latin typeface="+mn-lt"/>
              </a:rPr>
              <a:t> Congress (ITC 30)</a:t>
            </a:r>
          </a:p>
          <a:p>
            <a:r>
              <a:rPr lang="en-US" sz="1400" dirty="0">
                <a:latin typeface="+mn-lt"/>
              </a:rPr>
              <a:t>(Vienna, September 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2D45A-E0BD-1941-86A5-4D2577E3E079}"/>
              </a:ext>
            </a:extLst>
          </p:cNvPr>
          <p:cNvSpPr txBox="1"/>
          <p:nvPr/>
        </p:nvSpPr>
        <p:spPr>
          <a:xfrm>
            <a:off x="4808806" y="3896751"/>
            <a:ext cx="234230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Lien direct :</a:t>
            </a:r>
          </a:p>
          <a:p>
            <a:r>
              <a:rPr lang="fr-FR" sz="1400" dirty="0">
                <a:hlinkClick r:id="rId3"/>
              </a:rPr>
              <a:t>http://cs.co/Fog-LRU-paper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8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B08C-DC58-1F40-A5CC-394B7574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vs ICN pour le Fog -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choisis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8D581-D379-3148-B873-193F1A82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9" y="884309"/>
            <a:ext cx="4527901" cy="1926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BD45B-9021-6B45-A647-26298C566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484" y="2999686"/>
            <a:ext cx="4778600" cy="1928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7133B-A959-6740-8B90-4784CE57E6A1}"/>
              </a:ext>
            </a:extLst>
          </p:cNvPr>
          <p:cNvSpPr txBox="1"/>
          <p:nvPr/>
        </p:nvSpPr>
        <p:spPr>
          <a:xfrm>
            <a:off x="1858618" y="3687175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10</a:t>
            </a:r>
            <a:r>
              <a:rPr lang="en-US" baseline="30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req</a:t>
            </a:r>
            <a:r>
              <a:rPr lang="en-US" dirty="0">
                <a:latin typeface="+mn-lt"/>
              </a:rPr>
              <a:t>/s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F42BD3-B21D-AD4D-8EB2-E691EE93327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024322" y="3794237"/>
            <a:ext cx="1051321" cy="77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D4D404-C001-7F4E-B5F0-D972A64A0362}"/>
              </a:ext>
            </a:extLst>
          </p:cNvPr>
          <p:cNvSpPr txBox="1"/>
          <p:nvPr/>
        </p:nvSpPr>
        <p:spPr>
          <a:xfrm>
            <a:off x="5049077" y="1480932"/>
            <a:ext cx="85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α</a:t>
            </a:r>
            <a:r>
              <a:rPr lang="fr-FR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=1</a:t>
            </a:r>
            <a:endParaRPr lang="en-US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DEF3FD-A735-6D40-B6E1-8AC9779084D1}"/>
              </a:ext>
            </a:extLst>
          </p:cNvPr>
          <p:cNvCxnSpPr>
            <a:cxnSpLocks/>
          </p:cNvCxnSpPr>
          <p:nvPr/>
        </p:nvCxnSpPr>
        <p:spPr>
          <a:xfrm flipH="1">
            <a:off x="4501803" y="1665598"/>
            <a:ext cx="547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EA7233-87E2-D448-B69C-4C580EF9A6FD}"/>
              </a:ext>
            </a:extLst>
          </p:cNvPr>
          <p:cNvCxnSpPr/>
          <p:nvPr/>
        </p:nvCxnSpPr>
        <p:spPr>
          <a:xfrm>
            <a:off x="8587409" y="3359426"/>
            <a:ext cx="0" cy="934278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3AC3A60-B213-A642-9162-2B66E8243255}"/>
              </a:ext>
            </a:extLst>
          </p:cNvPr>
          <p:cNvSpPr txBox="1"/>
          <p:nvPr/>
        </p:nvSpPr>
        <p:spPr>
          <a:xfrm>
            <a:off x="7870546" y="364100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x139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210F96-2023-074A-A31D-2B6ED07A4CF2}"/>
              </a:ext>
            </a:extLst>
          </p:cNvPr>
          <p:cNvCxnSpPr>
            <a:cxnSpLocks/>
          </p:cNvCxnSpPr>
          <p:nvPr/>
        </p:nvCxnSpPr>
        <p:spPr>
          <a:xfrm>
            <a:off x="4297018" y="1081610"/>
            <a:ext cx="0" cy="65774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316544-4224-1C4D-B4C2-4C00EC70FAE6}"/>
              </a:ext>
            </a:extLst>
          </p:cNvPr>
          <p:cNvSpPr txBox="1"/>
          <p:nvPr/>
        </p:nvSpPr>
        <p:spPr>
          <a:xfrm>
            <a:off x="3854268" y="122707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x3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2856AC-6977-5743-9CF6-4942EBBA63B7}"/>
              </a:ext>
            </a:extLst>
          </p:cNvPr>
          <p:cNvSpPr txBox="1"/>
          <p:nvPr/>
        </p:nvSpPr>
        <p:spPr>
          <a:xfrm>
            <a:off x="4478880" y="2653168"/>
            <a:ext cx="1762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Distrib</a:t>
            </a:r>
            <a:r>
              <a:rPr lang="en-US" sz="1600" dirty="0">
                <a:latin typeface="+mn-lt"/>
              </a:rPr>
              <a:t>. </a:t>
            </a:r>
            <a:r>
              <a:rPr lang="en-US" sz="1600" dirty="0" err="1">
                <a:latin typeface="+mn-lt"/>
              </a:rPr>
              <a:t>uniforme</a:t>
            </a:r>
            <a:endParaRPr lang="en-US" sz="1600" dirty="0">
              <a:latin typeface="+mn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93DC75-CD48-164F-97ED-FF13FEB6DE70}"/>
              </a:ext>
            </a:extLst>
          </p:cNvPr>
          <p:cNvCxnSpPr>
            <a:cxnSpLocks/>
          </p:cNvCxnSpPr>
          <p:nvPr/>
        </p:nvCxnSpPr>
        <p:spPr>
          <a:xfrm flipH="1">
            <a:off x="4610511" y="2999685"/>
            <a:ext cx="12933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6E3D2B-613D-9A4D-BDB0-F195E8F1B088}"/>
              </a:ext>
            </a:extLst>
          </p:cNvPr>
          <p:cNvCxnSpPr/>
          <p:nvPr/>
        </p:nvCxnSpPr>
        <p:spPr>
          <a:xfrm>
            <a:off x="7295322" y="2991722"/>
            <a:ext cx="1487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2549872-9A25-424D-BC93-9B208FE59A6F}"/>
              </a:ext>
            </a:extLst>
          </p:cNvPr>
          <p:cNvSpPr txBox="1"/>
          <p:nvPr/>
        </p:nvSpPr>
        <p:spPr>
          <a:xfrm>
            <a:off x="7243887" y="2379864"/>
            <a:ext cx="176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n-lt"/>
              </a:rPr>
              <a:t>Peu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d’éléments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très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populaires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116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84D5D-8C9B-6640-AA83-4C88D3124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Enguehard</a:t>
            </a:r>
            <a:r>
              <a:rPr lang="fr-FR" dirty="0"/>
              <a:t> et al. SLICT: Secure </a:t>
            </a:r>
            <a:r>
              <a:rPr lang="fr-FR" dirty="0" err="1"/>
              <a:t>localized</a:t>
            </a:r>
            <a:r>
              <a:rPr lang="fr-FR" dirty="0"/>
              <a:t> information </a:t>
            </a:r>
            <a:r>
              <a:rPr lang="fr-FR" dirty="0" err="1"/>
              <a:t>centric</a:t>
            </a:r>
            <a:r>
              <a:rPr lang="fr-FR" dirty="0"/>
              <a:t> </a:t>
            </a:r>
            <a:r>
              <a:rPr lang="fr-FR" dirty="0" err="1"/>
              <a:t>things</a:t>
            </a:r>
            <a:r>
              <a:rPr lang="fr-FR" dirty="0"/>
              <a:t>. In </a:t>
            </a:r>
            <a:r>
              <a:rPr lang="fr-FR" i="1" dirty="0"/>
              <a:t>ACM ICN - IC5G workshop</a:t>
            </a:r>
            <a:r>
              <a:rPr lang="fr-FR" dirty="0"/>
              <a:t>, 2016</a:t>
            </a:r>
          </a:p>
          <a:p>
            <a:r>
              <a:rPr lang="fr-FR" dirty="0" err="1"/>
              <a:t>Enguehard</a:t>
            </a:r>
            <a:r>
              <a:rPr lang="fr-FR" dirty="0"/>
              <a:t> et al. A </a:t>
            </a:r>
            <a:r>
              <a:rPr lang="fr-FR" dirty="0" err="1"/>
              <a:t>popularity-based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for effective Cloud </a:t>
            </a:r>
            <a:r>
              <a:rPr lang="fr-FR" dirty="0" err="1"/>
              <a:t>offload</a:t>
            </a:r>
            <a:r>
              <a:rPr lang="fr-FR" dirty="0"/>
              <a:t> in </a:t>
            </a:r>
            <a:r>
              <a:rPr lang="fr-FR" dirty="0" err="1"/>
              <a:t>Fog</a:t>
            </a:r>
            <a:r>
              <a:rPr lang="fr-FR" dirty="0"/>
              <a:t> </a:t>
            </a:r>
            <a:r>
              <a:rPr lang="fr-FR" dirty="0" err="1"/>
              <a:t>deployments</a:t>
            </a:r>
            <a:r>
              <a:rPr lang="fr-FR" dirty="0"/>
              <a:t>. In </a:t>
            </a:r>
            <a:r>
              <a:rPr lang="fr-FR" i="1" dirty="0"/>
              <a:t>30th International </a:t>
            </a:r>
            <a:r>
              <a:rPr lang="fr-FR" i="1" dirty="0" err="1"/>
              <a:t>Teletraffic</a:t>
            </a:r>
            <a:r>
              <a:rPr lang="fr-FR" i="1" dirty="0"/>
              <a:t> </a:t>
            </a:r>
            <a:r>
              <a:rPr lang="fr-FR" i="1" dirty="0" err="1"/>
              <a:t>Congress</a:t>
            </a:r>
            <a:r>
              <a:rPr lang="fr-FR" i="1" dirty="0"/>
              <a:t> (ITC 30)</a:t>
            </a:r>
            <a:r>
              <a:rPr lang="fr-FR" dirty="0"/>
              <a:t>, </a:t>
            </a:r>
            <a:r>
              <a:rPr lang="fr-FR" dirty="0" err="1"/>
              <a:t>September</a:t>
            </a:r>
            <a:r>
              <a:rPr lang="fr-FR" dirty="0"/>
              <a:t> 2018. </a:t>
            </a:r>
          </a:p>
          <a:p>
            <a:r>
              <a:rPr lang="fr-FR" dirty="0" err="1"/>
              <a:t>Enguehard</a:t>
            </a:r>
            <a:r>
              <a:rPr lang="fr-FR" dirty="0"/>
              <a:t> et al. On the </a:t>
            </a:r>
            <a:r>
              <a:rPr lang="fr-FR" dirty="0" err="1"/>
              <a:t>cost</a:t>
            </a:r>
            <a:r>
              <a:rPr lang="fr-FR" dirty="0"/>
              <a:t> of </a:t>
            </a:r>
            <a:r>
              <a:rPr lang="fr-FR" dirty="0" err="1"/>
              <a:t>geographic</a:t>
            </a:r>
            <a:r>
              <a:rPr lang="fr-FR" dirty="0"/>
              <a:t> </a:t>
            </a:r>
            <a:r>
              <a:rPr lang="fr-FR" dirty="0" err="1"/>
              <a:t>forwarding</a:t>
            </a:r>
            <a:r>
              <a:rPr lang="fr-FR" dirty="0"/>
              <a:t> for information </a:t>
            </a:r>
            <a:r>
              <a:rPr lang="fr-FR" dirty="0" err="1"/>
              <a:t>centric</a:t>
            </a:r>
            <a:r>
              <a:rPr lang="fr-FR" dirty="0"/>
              <a:t> </a:t>
            </a:r>
            <a:r>
              <a:rPr lang="fr-FR" dirty="0" err="1"/>
              <a:t>things</a:t>
            </a:r>
            <a:r>
              <a:rPr lang="fr-FR" dirty="0"/>
              <a:t>. </a:t>
            </a:r>
            <a:r>
              <a:rPr lang="fr-FR" i="1" dirty="0"/>
              <a:t>IEEE Transaction on Green Communications and Networking</a:t>
            </a:r>
            <a:r>
              <a:rPr lang="fr-FR" dirty="0"/>
              <a:t>, 2018. 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783D2-5BA0-A946-8BA3-E889F462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Bibliographie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E8D88-878A-AE4F-B249-B805181F8D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Étudie / Travaille dans les réseaux depuis 5 ans</a:t>
            </a:r>
          </a:p>
          <a:p>
            <a:endParaRPr lang="fr-FR" dirty="0"/>
          </a:p>
          <a:p>
            <a:r>
              <a:rPr lang="fr-FR" dirty="0"/>
              <a:t>Diplôme d’ingénieur en 2016 (spécialité réseaux)</a:t>
            </a:r>
          </a:p>
          <a:p>
            <a:endParaRPr lang="fr-FR" dirty="0"/>
          </a:p>
          <a:p>
            <a:r>
              <a:rPr lang="fr-FR" dirty="0"/>
              <a:t>3ème année de thèse CIFRE (Cisco + Telecom </a:t>
            </a:r>
            <a:r>
              <a:rPr lang="fr-FR" dirty="0" err="1"/>
              <a:t>ParisTech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Réseaux centrés contenus (ICN)</a:t>
            </a:r>
          </a:p>
          <a:p>
            <a:pPr lvl="1"/>
            <a:r>
              <a:rPr lang="fr-FR" dirty="0"/>
              <a:t>Internet des Objets</a:t>
            </a:r>
          </a:p>
          <a:p>
            <a:pPr lvl="1"/>
            <a:r>
              <a:rPr lang="fr-FR" dirty="0"/>
              <a:t>Gestion des réseaux</a:t>
            </a:r>
          </a:p>
          <a:p>
            <a:pPr lvl="1"/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E5C296-08CB-1345-BCA9-7EAAA74C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 </a:t>
            </a:r>
            <a:r>
              <a:rPr lang="en-US" dirty="0" err="1"/>
              <a:t>profil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4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50AF0-4741-094F-941B-A0D4F098F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ville intelligente : des défis mais des opportunités</a:t>
            </a:r>
          </a:p>
          <a:p>
            <a:r>
              <a:rPr lang="fr-FR" dirty="0"/>
              <a:t>Une partie de l’intelligence sera directement dans le réseau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495F9C-28B3-684C-A928-F73280D2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A203-CAE3-8946-9ACB-B57E0E9E288D}"/>
              </a:ext>
            </a:extLst>
          </p:cNvPr>
          <p:cNvSpPr txBox="1"/>
          <p:nvPr/>
        </p:nvSpPr>
        <p:spPr>
          <a:xfrm>
            <a:off x="5625386" y="4278931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hlinkClick r:id="rId2"/>
              </a:rPr>
              <a:t>mengueha@cisco.com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  <a:hlinkClick r:id="rId3"/>
              </a:rPr>
              <a:t>https://enguehard.org/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073189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239DB31-8A93-844B-96C1-449BDB03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403497"/>
            <a:ext cx="4327451" cy="2409881"/>
          </a:xfrm>
        </p:spPr>
        <p:txBody>
          <a:bodyPr/>
          <a:lstStyle/>
          <a:p>
            <a:r>
              <a:rPr lang="fr-FR" sz="2000" i="1" dirty="0"/>
              <a:t>« Les smart </a:t>
            </a:r>
            <a:r>
              <a:rPr lang="fr-FR" sz="2000" i="1" dirty="0" err="1"/>
              <a:t>cities</a:t>
            </a:r>
            <a:r>
              <a:rPr lang="fr-FR" sz="2000" i="1" dirty="0"/>
              <a:t> mettent les </a:t>
            </a:r>
            <a:r>
              <a:rPr lang="fr-FR" sz="2000" b="1" i="1" dirty="0"/>
              <a:t>technologies de l'information et de la communication </a:t>
            </a:r>
            <a:r>
              <a:rPr lang="fr-FR" sz="2000" i="1" dirty="0"/>
              <a:t>au </a:t>
            </a:r>
            <a:r>
              <a:rPr lang="fr-FR" sz="2000" i="1" dirty="0" err="1"/>
              <a:t>coeur</a:t>
            </a:r>
            <a:r>
              <a:rPr lang="fr-FR" sz="2000" i="1" dirty="0"/>
              <a:t> de la ville pour apporter des solutions concrètes et efficaces aux habitants dans de multiples secteurs : logement, déplacement, énergie, consommation, gestion des déchets, etc. » </a:t>
            </a:r>
            <a:endParaRPr lang="en-US" sz="2000" i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7A9A7F-8304-2541-8A4F-E403CE7A2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342000"/>
            <a:ext cx="4180101" cy="525145"/>
          </a:xfrm>
        </p:spPr>
        <p:txBody>
          <a:bodyPr/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La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ville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intelligente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est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une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ville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connectée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09C785-9E44-584E-9A16-9696117A6B7D}"/>
              </a:ext>
            </a:extLst>
          </p:cNvPr>
          <p:cNvSpPr/>
          <p:nvPr/>
        </p:nvSpPr>
        <p:spPr>
          <a:xfrm>
            <a:off x="42528" y="4300696"/>
            <a:ext cx="4497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www.lesechos.fr</a:t>
            </a:r>
            <a:r>
              <a:rPr lang="en-US" sz="1200" dirty="0"/>
              <a:t>/</a:t>
            </a:r>
            <a:r>
              <a:rPr lang="en-US" sz="1200" dirty="0" err="1"/>
              <a:t>idees-debats</a:t>
            </a:r>
            <a:r>
              <a:rPr lang="en-US" sz="1200" dirty="0"/>
              <a:t>/</a:t>
            </a:r>
            <a:r>
              <a:rPr lang="en-US" sz="1200" dirty="0" err="1"/>
              <a:t>cercle</a:t>
            </a:r>
            <a:r>
              <a:rPr lang="en-US" sz="1200" dirty="0"/>
              <a:t>/cercle-165747-la-ville-intelligente-une-avancee-dabord-economique-2062557.php</a:t>
            </a:r>
          </a:p>
        </p:txBody>
      </p:sp>
      <p:pic>
        <p:nvPicPr>
          <p:cNvPr id="6146" name="Picture 2" descr="Image result for cisco smart parking">
            <a:extLst>
              <a:ext uri="{FF2B5EF4-FFF2-40B4-BE49-F238E27FC236}">
                <a16:creationId xmlns:a16="http://schemas.microsoft.com/office/drawing/2014/main" id="{962C34AF-E471-1F4C-A427-EB7A1902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837" y="342000"/>
            <a:ext cx="4216118" cy="421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6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63CC-FF3B-CC42-A0DD-C5FAD82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d’application</a:t>
            </a:r>
            <a:r>
              <a:rPr lang="en-US" dirty="0"/>
              <a:t> : le parking </a:t>
            </a:r>
            <a:r>
              <a:rPr lang="en-US" dirty="0" err="1"/>
              <a:t>connecté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0F25F7-0117-D84D-AD6A-5C31BAB5E153}"/>
              </a:ext>
            </a:extLst>
          </p:cNvPr>
          <p:cNvGrpSpPr/>
          <p:nvPr/>
        </p:nvGrpSpPr>
        <p:grpSpPr>
          <a:xfrm>
            <a:off x="65378" y="2706987"/>
            <a:ext cx="2473364" cy="1648909"/>
            <a:chOff x="1773610" y="924244"/>
            <a:chExt cx="5673800" cy="3782533"/>
          </a:xfrm>
        </p:grpSpPr>
        <p:pic>
          <p:nvPicPr>
            <p:cNvPr id="4" name="Picture 2" descr="Image result for driver car">
              <a:extLst>
                <a:ext uri="{FF2B5EF4-FFF2-40B4-BE49-F238E27FC236}">
                  <a16:creationId xmlns:a16="http://schemas.microsoft.com/office/drawing/2014/main" id="{66F906B7-54BA-5942-8F67-20FF67E1C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610" y="924244"/>
              <a:ext cx="5673800" cy="3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04EFE683-5E9B-E543-B828-06FAA6DCA2A1}"/>
                </a:ext>
              </a:extLst>
            </p:cNvPr>
            <p:cNvSpPr/>
            <p:nvPr/>
          </p:nvSpPr>
          <p:spPr>
            <a:xfrm>
              <a:off x="3575856" y="1010731"/>
              <a:ext cx="3675987" cy="1390198"/>
            </a:xfrm>
            <a:prstGeom prst="wedgeEllipseCallout">
              <a:avLst>
                <a:gd name="adj1" fmla="val -58279"/>
                <a:gd name="adj2" fmla="val 37801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Je</a:t>
              </a:r>
              <a:r>
                <a:rPr lang="en-US" dirty="0"/>
                <a:t> </a:t>
              </a:r>
              <a:r>
                <a:rPr lang="en-US" dirty="0" err="1"/>
                <a:t>veux</a:t>
              </a:r>
              <a:r>
                <a:rPr lang="en-US" dirty="0"/>
                <a:t> me </a:t>
              </a:r>
              <a:r>
                <a:rPr lang="en-US" dirty="0" err="1"/>
                <a:t>garer</a:t>
              </a:r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800EAF-BCDF-9F44-ADEC-57ADD46C2DF1}"/>
              </a:ext>
            </a:extLst>
          </p:cNvPr>
          <p:cNvSpPr txBox="1"/>
          <p:nvPr/>
        </p:nvSpPr>
        <p:spPr>
          <a:xfrm>
            <a:off x="65378" y="4355896"/>
            <a:ext cx="247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+mn-lt"/>
              </a:rPr>
              <a:t>Utilisateur</a:t>
            </a:r>
            <a:endParaRPr lang="en-US" dirty="0">
              <a:latin typeface="+mn-lt"/>
            </a:endParaRPr>
          </a:p>
        </p:txBody>
      </p:sp>
      <p:pic>
        <p:nvPicPr>
          <p:cNvPr id="7" name="Picture 8" descr="Image result for smart parking cisco">
            <a:extLst>
              <a:ext uri="{FF2B5EF4-FFF2-40B4-BE49-F238E27FC236}">
                <a16:creationId xmlns:a16="http://schemas.microsoft.com/office/drawing/2014/main" id="{2D4EA483-86A4-344A-9B2E-C2EAA4BFA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8350" y="2796721"/>
            <a:ext cx="3409701" cy="184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ADBBCD-1E9F-D845-AF6E-55D4CEE4B7D5}"/>
              </a:ext>
            </a:extLst>
          </p:cNvPr>
          <p:cNvSpPr txBox="1"/>
          <p:nvPr/>
        </p:nvSpPr>
        <p:spPr>
          <a:xfrm>
            <a:off x="5718349" y="4646398"/>
            <a:ext cx="340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Parking </a:t>
            </a:r>
            <a:r>
              <a:rPr lang="en-US" dirty="0" err="1">
                <a:latin typeface="+mn-lt"/>
              </a:rPr>
              <a:t>connecté</a:t>
            </a:r>
            <a:endParaRPr lang="en-US" dirty="0">
              <a:latin typeface="+mn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C686D7-351D-5042-AC3A-B34983407655}"/>
              </a:ext>
            </a:extLst>
          </p:cNvPr>
          <p:cNvSpPr/>
          <p:nvPr/>
        </p:nvSpPr>
        <p:spPr>
          <a:xfrm>
            <a:off x="2906163" y="1151812"/>
            <a:ext cx="1068309" cy="68806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ModuleTAL</a:t>
            </a:r>
            <a:endParaRPr lang="en-US" dirty="0"/>
          </a:p>
        </p:txBody>
      </p:sp>
      <p:pic>
        <p:nvPicPr>
          <p:cNvPr id="1026" name="Picture 2" descr="Image result for audio file symbol">
            <a:extLst>
              <a:ext uri="{FF2B5EF4-FFF2-40B4-BE49-F238E27FC236}">
                <a16:creationId xmlns:a16="http://schemas.microsoft.com/office/drawing/2014/main" id="{3D2DE362-8FC3-D443-9A17-84131EC3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163" y="2238766"/>
            <a:ext cx="262023" cy="2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B994880-7852-2E4B-872B-B8F0DF938E07}"/>
              </a:ext>
            </a:extLst>
          </p:cNvPr>
          <p:cNvSpPr/>
          <p:nvPr/>
        </p:nvSpPr>
        <p:spPr>
          <a:xfrm>
            <a:off x="2544024" y="1865014"/>
            <a:ext cx="690314" cy="1120963"/>
          </a:xfrm>
          <a:custGeom>
            <a:avLst/>
            <a:gdLst>
              <a:gd name="connsiteX0" fmla="*/ 0 w 690314"/>
              <a:gd name="connsiteY0" fmla="*/ 1104523 h 1120963"/>
              <a:gd name="connsiteX1" fmla="*/ 606582 w 690314"/>
              <a:gd name="connsiteY1" fmla="*/ 968721 h 1120963"/>
              <a:gd name="connsiteX2" fmla="*/ 669956 w 690314"/>
              <a:gd name="connsiteY2" fmla="*/ 0 h 112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314" h="1120963">
                <a:moveTo>
                  <a:pt x="0" y="1104523"/>
                </a:moveTo>
                <a:cubicBezTo>
                  <a:pt x="247461" y="1128665"/>
                  <a:pt x="494923" y="1152808"/>
                  <a:pt x="606582" y="968721"/>
                </a:cubicBezTo>
                <a:cubicBezTo>
                  <a:pt x="718241" y="784634"/>
                  <a:pt x="694098" y="392317"/>
                  <a:pt x="669956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DB4E805-18D4-F24A-ABF9-D3BD9CC56B8D}"/>
              </a:ext>
            </a:extLst>
          </p:cNvPr>
          <p:cNvSpPr/>
          <p:nvPr/>
        </p:nvSpPr>
        <p:spPr>
          <a:xfrm>
            <a:off x="5089877" y="1151811"/>
            <a:ext cx="1068309" cy="68806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Parking</a:t>
            </a:r>
          </a:p>
          <a:p>
            <a:pPr algn="ctr"/>
            <a:r>
              <a:rPr lang="en-US" dirty="0"/>
              <a:t>app</a:t>
            </a:r>
          </a:p>
        </p:txBody>
      </p:sp>
      <p:pic>
        <p:nvPicPr>
          <p:cNvPr id="20" name="Picture 4" descr="Image result for json symbol">
            <a:extLst>
              <a:ext uri="{FF2B5EF4-FFF2-40B4-BE49-F238E27FC236}">
                <a16:creationId xmlns:a16="http://schemas.microsoft.com/office/drawing/2014/main" id="{247FD65A-E1EC-8247-8C23-47BA349C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027" y="2056879"/>
            <a:ext cx="522838" cy="5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Up Arrow 17">
            <a:extLst>
              <a:ext uri="{FF2B5EF4-FFF2-40B4-BE49-F238E27FC236}">
                <a16:creationId xmlns:a16="http://schemas.microsoft.com/office/drawing/2014/main" id="{B33BB0EF-2493-5947-8ED4-0D670AD4CFCE}"/>
              </a:ext>
            </a:extLst>
          </p:cNvPr>
          <p:cNvSpPr/>
          <p:nvPr/>
        </p:nvSpPr>
        <p:spPr>
          <a:xfrm rot="19954834">
            <a:off x="6009263" y="1809892"/>
            <a:ext cx="444512" cy="1177884"/>
          </a:xfrm>
          <a:prstGeom prst="upArrow">
            <a:avLst>
              <a:gd name="adj1" fmla="val 638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>
                <a:solidFill>
                  <a:schemeClr val="bg2"/>
                </a:solidFill>
              </a:rPr>
              <a:t>données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20C271D-68BE-DA4A-86E2-3F651C1B5204}"/>
              </a:ext>
            </a:extLst>
          </p:cNvPr>
          <p:cNvSpPr/>
          <p:nvPr/>
        </p:nvSpPr>
        <p:spPr>
          <a:xfrm>
            <a:off x="3579096" y="1855960"/>
            <a:ext cx="1717181" cy="686861"/>
          </a:xfrm>
          <a:custGeom>
            <a:avLst/>
            <a:gdLst>
              <a:gd name="connsiteX0" fmla="*/ 42290 w 1717181"/>
              <a:gd name="connsiteY0" fmla="*/ 0 h 686861"/>
              <a:gd name="connsiteX1" fmla="*/ 169039 w 1717181"/>
              <a:gd name="connsiteY1" fmla="*/ 579422 h 686861"/>
              <a:gd name="connsiteX2" fmla="*/ 1400310 w 1717181"/>
              <a:gd name="connsiteY2" fmla="*/ 633743 h 686861"/>
              <a:gd name="connsiteX3" fmla="*/ 1717181 w 1717181"/>
              <a:gd name="connsiteY3" fmla="*/ 0 h 6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7181" h="686861">
                <a:moveTo>
                  <a:pt x="42290" y="0"/>
                </a:moveTo>
                <a:cubicBezTo>
                  <a:pt x="-7504" y="236899"/>
                  <a:pt x="-57298" y="473798"/>
                  <a:pt x="169039" y="579422"/>
                </a:cubicBezTo>
                <a:cubicBezTo>
                  <a:pt x="395376" y="685046"/>
                  <a:pt x="1142286" y="730313"/>
                  <a:pt x="1400310" y="633743"/>
                </a:cubicBezTo>
                <a:cubicBezTo>
                  <a:pt x="1658334" y="537173"/>
                  <a:pt x="1687757" y="268586"/>
                  <a:pt x="1717181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3B60003-1979-4D4F-9F1B-61F6BAF944D6}"/>
              </a:ext>
            </a:extLst>
          </p:cNvPr>
          <p:cNvSpPr/>
          <p:nvPr/>
        </p:nvSpPr>
        <p:spPr>
          <a:xfrm>
            <a:off x="2571184" y="1846907"/>
            <a:ext cx="3134702" cy="1822246"/>
          </a:xfrm>
          <a:custGeom>
            <a:avLst/>
            <a:gdLst>
              <a:gd name="connsiteX0" fmla="*/ 3078178 w 3134702"/>
              <a:gd name="connsiteY0" fmla="*/ 0 h 1822246"/>
              <a:gd name="connsiteX1" fmla="*/ 2879002 w 3134702"/>
              <a:gd name="connsiteY1" fmla="*/ 1367073 h 1822246"/>
              <a:gd name="connsiteX2" fmla="*/ 1059256 w 3134702"/>
              <a:gd name="connsiteY2" fmla="*/ 1765426 h 1822246"/>
              <a:gd name="connsiteX3" fmla="*/ 0 w 3134702"/>
              <a:gd name="connsiteY3" fmla="*/ 1810693 h 18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702" h="1822246">
                <a:moveTo>
                  <a:pt x="3078178" y="0"/>
                </a:moveTo>
                <a:cubicBezTo>
                  <a:pt x="3146833" y="536417"/>
                  <a:pt x="3215489" y="1072835"/>
                  <a:pt x="2879002" y="1367073"/>
                </a:cubicBezTo>
                <a:cubicBezTo>
                  <a:pt x="2542515" y="1661311"/>
                  <a:pt x="1539090" y="1691489"/>
                  <a:pt x="1059256" y="1765426"/>
                </a:cubicBezTo>
                <a:cubicBezTo>
                  <a:pt x="579422" y="1839363"/>
                  <a:pt x="289711" y="1825028"/>
                  <a:pt x="0" y="1810693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Image result for json symbol">
            <a:extLst>
              <a:ext uri="{FF2B5EF4-FFF2-40B4-BE49-F238E27FC236}">
                <a16:creationId xmlns:a16="http://schemas.microsoft.com/office/drawing/2014/main" id="{31C51816-45EC-6544-95B5-272B91091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482" y="3578717"/>
            <a:ext cx="522838" cy="5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03789E-BF2B-864B-AED2-214721BF0DC1}"/>
              </a:ext>
            </a:extLst>
          </p:cNvPr>
          <p:cNvSpPr txBox="1"/>
          <p:nvPr/>
        </p:nvSpPr>
        <p:spPr>
          <a:xfrm>
            <a:off x="3868298" y="2133632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Requête</a:t>
            </a:r>
            <a:endParaRPr lang="en-US" dirty="0">
              <a:latin typeface="+mn-lt"/>
            </a:endParaRPr>
          </a:p>
        </p:txBody>
      </p:sp>
      <p:pic>
        <p:nvPicPr>
          <p:cNvPr id="30" name="Picture 4" descr="Image result for json symbol">
            <a:extLst>
              <a:ext uri="{FF2B5EF4-FFF2-40B4-BE49-F238E27FC236}">
                <a16:creationId xmlns:a16="http://schemas.microsoft.com/office/drawing/2014/main" id="{399D22E8-BA20-7948-A265-00F1B5B9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535" y="1675924"/>
            <a:ext cx="522838" cy="5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821F48-F285-0842-A498-8FC8857B433A}"/>
              </a:ext>
            </a:extLst>
          </p:cNvPr>
          <p:cNvSpPr txBox="1"/>
          <p:nvPr/>
        </p:nvSpPr>
        <p:spPr>
          <a:xfrm rot="21122734">
            <a:off x="3586139" y="3175909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Réponse</a:t>
            </a:r>
            <a:endParaRPr lang="en-US" dirty="0">
              <a:latin typeface="+mn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4EA78A-1154-9B4E-B8BC-E64E5C83A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754" y="935070"/>
            <a:ext cx="571500" cy="673100"/>
          </a:xfrm>
          <a:prstGeom prst="rect">
            <a:avLst/>
          </a:prstGeom>
        </p:spPr>
      </p:pic>
      <p:pic>
        <p:nvPicPr>
          <p:cNvPr id="1030" name="Picture 6" descr="Image result for parking symbole france">
            <a:extLst>
              <a:ext uri="{FF2B5EF4-FFF2-40B4-BE49-F238E27FC236}">
                <a16:creationId xmlns:a16="http://schemas.microsoft.com/office/drawing/2014/main" id="{7211559A-C97D-BC45-A0F2-A269CBAD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647" y="966763"/>
            <a:ext cx="684908" cy="6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3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08FB-7097-1242-B820-B8015909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réseaux</a:t>
            </a:r>
            <a:r>
              <a:rPr lang="en-US" dirty="0"/>
              <a:t> au </a:t>
            </a:r>
            <a:r>
              <a:rPr lang="en-US" dirty="0" err="1"/>
              <a:t>coeur</a:t>
            </a:r>
            <a:r>
              <a:rPr lang="en-US" dirty="0"/>
              <a:t> de la </a:t>
            </a:r>
            <a:r>
              <a:rPr lang="en-US" dirty="0" err="1"/>
              <a:t>ville</a:t>
            </a:r>
            <a:r>
              <a:rPr lang="en-US" dirty="0"/>
              <a:t> </a:t>
            </a:r>
            <a:r>
              <a:rPr lang="en-US" dirty="0" err="1"/>
              <a:t>intelligente</a:t>
            </a:r>
            <a:endParaRPr lang="en-US" dirty="0"/>
          </a:p>
        </p:txBody>
      </p:sp>
      <p:pic>
        <p:nvPicPr>
          <p:cNvPr id="2052" name="Picture 4" descr="Image result for car symbol svg">
            <a:extLst>
              <a:ext uri="{FF2B5EF4-FFF2-40B4-BE49-F238E27FC236}">
                <a16:creationId xmlns:a16="http://schemas.microsoft.com/office/drawing/2014/main" id="{00D8FD24-8C37-854C-A872-88EE32158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90" b="14895"/>
          <a:stretch/>
        </p:blipFill>
        <p:spPr bwMode="auto">
          <a:xfrm>
            <a:off x="1079492" y="4001125"/>
            <a:ext cx="1661326" cy="6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06B571AE-199C-244B-BFC6-22D7ADF0D674}"/>
              </a:ext>
            </a:extLst>
          </p:cNvPr>
          <p:cNvSpPr/>
          <p:nvPr/>
        </p:nvSpPr>
        <p:spPr>
          <a:xfrm>
            <a:off x="1016528" y="3452764"/>
            <a:ext cx="1755807" cy="642796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Réseau</a:t>
            </a:r>
            <a:r>
              <a:rPr lang="en-US" dirty="0"/>
              <a:t> interne</a:t>
            </a:r>
          </a:p>
        </p:txBody>
      </p:sp>
      <p:pic>
        <p:nvPicPr>
          <p:cNvPr id="2050" name="Picture 2" descr="Image result for microphone symbol">
            <a:extLst>
              <a:ext uri="{FF2B5EF4-FFF2-40B4-BE49-F238E27FC236}">
                <a16:creationId xmlns:a16="http://schemas.microsoft.com/office/drawing/2014/main" id="{963F763E-81C4-9F41-9B89-BDCB8074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028" y="3885665"/>
            <a:ext cx="363271" cy="3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ellular connection symbol transparent">
            <a:extLst>
              <a:ext uri="{FF2B5EF4-FFF2-40B4-BE49-F238E27FC236}">
                <a16:creationId xmlns:a16="http://schemas.microsoft.com/office/drawing/2014/main" id="{73812FFD-C337-E44B-BFD3-A9F0BE5F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025" y="2939827"/>
            <a:ext cx="754690" cy="7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161B1-64EC-5342-ACA6-A018123AD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777" y="2997154"/>
            <a:ext cx="571500" cy="6731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BD2EF0-0559-3D47-83A0-933BA029EB23}"/>
              </a:ext>
            </a:extLst>
          </p:cNvPr>
          <p:cNvCxnSpPr>
            <a:cxnSpLocks/>
          </p:cNvCxnSpPr>
          <p:nvPr/>
        </p:nvCxnSpPr>
        <p:spPr>
          <a:xfrm flipV="1">
            <a:off x="2414469" y="2569338"/>
            <a:ext cx="0" cy="54293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>
            <a:extLst>
              <a:ext uri="{FF2B5EF4-FFF2-40B4-BE49-F238E27FC236}">
                <a16:creationId xmlns:a16="http://schemas.microsoft.com/office/drawing/2014/main" id="{67BCD021-DC8B-D840-9199-67B7129530F0}"/>
              </a:ext>
            </a:extLst>
          </p:cNvPr>
          <p:cNvSpPr/>
          <p:nvPr/>
        </p:nvSpPr>
        <p:spPr>
          <a:xfrm>
            <a:off x="2308223" y="1528760"/>
            <a:ext cx="1503232" cy="878186"/>
          </a:xfrm>
          <a:prstGeom prst="cloud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Réseau</a:t>
            </a:r>
            <a:r>
              <a:rPr lang="en-US" dirty="0"/>
              <a:t> FAI1</a:t>
            </a:r>
          </a:p>
        </p:txBody>
      </p:sp>
      <p:pic>
        <p:nvPicPr>
          <p:cNvPr id="2054" name="Picture 6" descr="Image result for cellular connection symbol">
            <a:extLst>
              <a:ext uri="{FF2B5EF4-FFF2-40B4-BE49-F238E27FC236}">
                <a16:creationId xmlns:a16="http://schemas.microsoft.com/office/drawing/2014/main" id="{8C8897D6-2D8A-5141-88A2-5388A3F0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038" y="2027801"/>
            <a:ext cx="496863" cy="4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lte symbol">
            <a:extLst>
              <a:ext uri="{FF2B5EF4-FFF2-40B4-BE49-F238E27FC236}">
                <a16:creationId xmlns:a16="http://schemas.microsoft.com/office/drawing/2014/main" id="{E7025F0B-3FCF-5145-9F9A-4849F15C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440" y="2592960"/>
            <a:ext cx="466882" cy="4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1B41B2B0-AEB8-9845-9090-6766A61F175E}"/>
              </a:ext>
            </a:extLst>
          </p:cNvPr>
          <p:cNvSpPr/>
          <p:nvPr/>
        </p:nvSpPr>
        <p:spPr>
          <a:xfrm>
            <a:off x="7428722" y="1554920"/>
            <a:ext cx="1573543" cy="825866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  <p:pic>
        <p:nvPicPr>
          <p:cNvPr id="17" name="Picture 6" descr="Image result for parking symbole france">
            <a:extLst>
              <a:ext uri="{FF2B5EF4-FFF2-40B4-BE49-F238E27FC236}">
                <a16:creationId xmlns:a16="http://schemas.microsoft.com/office/drawing/2014/main" id="{1369C3B0-2B52-7D4B-AF72-7F569BB8B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350" y="1142140"/>
            <a:ext cx="684908" cy="6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63415B14-1C61-C54D-BEF3-1BB9523BF32B}"/>
              </a:ext>
            </a:extLst>
          </p:cNvPr>
          <p:cNvSpPr/>
          <p:nvPr/>
        </p:nvSpPr>
        <p:spPr>
          <a:xfrm>
            <a:off x="4573121" y="1390347"/>
            <a:ext cx="2089054" cy="1155603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0B7049-2F4C-3B40-8D85-EA5E72D01A38}"/>
              </a:ext>
            </a:extLst>
          </p:cNvPr>
          <p:cNvCxnSpPr>
            <a:stCxn id="8" idx="0"/>
            <a:endCxn id="11" idx="2"/>
          </p:cNvCxnSpPr>
          <p:nvPr/>
        </p:nvCxnSpPr>
        <p:spPr>
          <a:xfrm>
            <a:off x="3810202" y="1967853"/>
            <a:ext cx="769399" cy="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D10479-FBCB-4848-85A2-A88045723D33}"/>
              </a:ext>
            </a:extLst>
          </p:cNvPr>
          <p:cNvCxnSpPr>
            <a:cxnSpLocks/>
            <a:stCxn id="11" idx="0"/>
            <a:endCxn id="18" idx="2"/>
          </p:cNvCxnSpPr>
          <p:nvPr/>
        </p:nvCxnSpPr>
        <p:spPr>
          <a:xfrm flipV="1">
            <a:off x="6660434" y="1967853"/>
            <a:ext cx="773169" cy="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8" descr="Image result for smart parking cisco">
            <a:extLst>
              <a:ext uri="{FF2B5EF4-FFF2-40B4-BE49-F238E27FC236}">
                <a16:creationId xmlns:a16="http://schemas.microsoft.com/office/drawing/2014/main" id="{D010B3CD-2FD4-534C-AFB8-CC2437016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5945" y="3750392"/>
            <a:ext cx="2527309" cy="13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loud 28">
            <a:extLst>
              <a:ext uri="{FF2B5EF4-FFF2-40B4-BE49-F238E27FC236}">
                <a16:creationId xmlns:a16="http://schemas.microsoft.com/office/drawing/2014/main" id="{FD06CC62-8B7C-F44E-8D35-81BE8E1F2C21}"/>
              </a:ext>
            </a:extLst>
          </p:cNvPr>
          <p:cNvSpPr/>
          <p:nvPr/>
        </p:nvSpPr>
        <p:spPr>
          <a:xfrm>
            <a:off x="4645992" y="2873000"/>
            <a:ext cx="1943311" cy="878186"/>
          </a:xfrm>
          <a:prstGeom prst="cloud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Réseau</a:t>
            </a:r>
            <a:r>
              <a:rPr lang="en-US" dirty="0"/>
              <a:t> FAI2</a:t>
            </a:r>
          </a:p>
        </p:txBody>
      </p:sp>
      <p:pic>
        <p:nvPicPr>
          <p:cNvPr id="30" name="Picture 6" descr="Image result for cellular connection symbol">
            <a:extLst>
              <a:ext uri="{FF2B5EF4-FFF2-40B4-BE49-F238E27FC236}">
                <a16:creationId xmlns:a16="http://schemas.microsoft.com/office/drawing/2014/main" id="{780CB29D-BD1B-9B4C-B2A8-42DF3DF6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074" y="2866498"/>
            <a:ext cx="496863" cy="4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lora">
            <a:extLst>
              <a:ext uri="{FF2B5EF4-FFF2-40B4-BE49-F238E27FC236}">
                <a16:creationId xmlns:a16="http://schemas.microsoft.com/office/drawing/2014/main" id="{2E99542C-38AB-A94E-B82E-EB93C8757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7924" y="2999733"/>
            <a:ext cx="707748" cy="4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BF9CF5-A4A1-7A48-B93E-A39E354BE80D}"/>
              </a:ext>
            </a:extLst>
          </p:cNvPr>
          <p:cNvCxnSpPr>
            <a:stCxn id="11" idx="1"/>
            <a:endCxn id="29" idx="3"/>
          </p:cNvCxnSpPr>
          <p:nvPr/>
        </p:nvCxnSpPr>
        <p:spPr>
          <a:xfrm>
            <a:off x="5617648" y="2544719"/>
            <a:ext cx="0" cy="3784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EB56249C-D3D3-2840-ABE9-3BA97299DEC0}"/>
              </a:ext>
            </a:extLst>
          </p:cNvPr>
          <p:cNvSpPr/>
          <p:nvPr/>
        </p:nvSpPr>
        <p:spPr>
          <a:xfrm>
            <a:off x="6672404" y="3147959"/>
            <a:ext cx="896293" cy="545855"/>
          </a:xfrm>
          <a:custGeom>
            <a:avLst/>
            <a:gdLst>
              <a:gd name="connsiteX0" fmla="*/ 0 w 896293"/>
              <a:gd name="connsiteY0" fmla="*/ 47914 h 545855"/>
              <a:gd name="connsiteX1" fmla="*/ 380246 w 896293"/>
              <a:gd name="connsiteY1" fmla="*/ 47914 h 545855"/>
              <a:gd name="connsiteX2" fmla="*/ 896293 w 896293"/>
              <a:gd name="connsiteY2" fmla="*/ 545855 h 5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6293" h="545855">
                <a:moveTo>
                  <a:pt x="0" y="47914"/>
                </a:moveTo>
                <a:cubicBezTo>
                  <a:pt x="115432" y="6419"/>
                  <a:pt x="230864" y="-35076"/>
                  <a:pt x="380246" y="47914"/>
                </a:cubicBezTo>
                <a:cubicBezTo>
                  <a:pt x="529628" y="130904"/>
                  <a:pt x="712960" y="338379"/>
                  <a:pt x="896293" y="545855"/>
                </a:cubicBezTo>
              </a:path>
            </a:pathLst>
          </a:custGeom>
          <a:noFill/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4" name="Picture 16" descr="Image result for zigbee">
            <a:extLst>
              <a:ext uri="{FF2B5EF4-FFF2-40B4-BE49-F238E27FC236}">
                <a16:creationId xmlns:a16="http://schemas.microsoft.com/office/drawing/2014/main" id="{7BF89C2D-98A7-FC43-8628-32EC4BB37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3408" y="4199045"/>
            <a:ext cx="1138627" cy="2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55C1603-5680-5146-9AC2-10D2030E6C02}"/>
              </a:ext>
            </a:extLst>
          </p:cNvPr>
          <p:cNvSpPr txBox="1"/>
          <p:nvPr/>
        </p:nvSpPr>
        <p:spPr>
          <a:xfrm>
            <a:off x="-40232" y="3328636"/>
            <a:ext cx="10502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CAN</a:t>
            </a:r>
          </a:p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MOST</a:t>
            </a:r>
          </a:p>
          <a:p>
            <a:r>
              <a:rPr lang="en-US" dirty="0">
                <a:latin typeface="+mn-lt"/>
              </a:rPr>
              <a:t>LIN</a:t>
            </a:r>
          </a:p>
          <a:p>
            <a:r>
              <a:rPr lang="en-US" dirty="0" err="1">
                <a:latin typeface="+mn-lt"/>
              </a:rPr>
              <a:t>FlexRay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885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09DEE-1EC2-EC43-A93D-EF0CC401E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Large nombre de machines connectées sur des réseaux </a:t>
            </a:r>
            <a:r>
              <a:rPr lang="fr-FR" b="1" dirty="0"/>
              <a:t>sans-fils</a:t>
            </a:r>
          </a:p>
          <a:p>
            <a:pPr lvl="1"/>
            <a:r>
              <a:rPr lang="fr-FR" dirty="0"/>
              <a:t>Longue portée : Cellulaire, </a:t>
            </a:r>
            <a:r>
              <a:rPr lang="fr-FR" dirty="0" err="1"/>
              <a:t>LoRa</a:t>
            </a:r>
            <a:r>
              <a:rPr lang="fr-FR" dirty="0"/>
              <a:t>, </a:t>
            </a:r>
            <a:r>
              <a:rPr lang="fr-FR" dirty="0" err="1"/>
              <a:t>Sigfox</a:t>
            </a:r>
            <a:r>
              <a:rPr lang="fr-FR" dirty="0"/>
              <a:t>, NB-</a:t>
            </a:r>
            <a:r>
              <a:rPr lang="fr-FR" dirty="0" err="1"/>
              <a:t>IoT</a:t>
            </a:r>
            <a:r>
              <a:rPr lang="fr-FR" dirty="0"/>
              <a:t>, etc.</a:t>
            </a:r>
          </a:p>
          <a:p>
            <a:pPr lvl="1"/>
            <a:r>
              <a:rPr lang="fr-FR" dirty="0"/>
              <a:t>Courte portée : </a:t>
            </a:r>
            <a:r>
              <a:rPr lang="fr-FR" dirty="0" err="1"/>
              <a:t>Zigbee</a:t>
            </a:r>
            <a:r>
              <a:rPr lang="fr-FR" dirty="0"/>
              <a:t> (IEEE 802.15.4), Bluetooth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, </a:t>
            </a:r>
            <a:r>
              <a:rPr lang="fr-FR" dirty="0" err="1"/>
              <a:t>WiFi</a:t>
            </a:r>
            <a:r>
              <a:rPr lang="fr-FR" dirty="0"/>
              <a:t>, etc.</a:t>
            </a:r>
          </a:p>
          <a:p>
            <a:r>
              <a:rPr lang="fr-FR" dirty="0"/>
              <a:t>Communications </a:t>
            </a:r>
            <a:r>
              <a:rPr lang="fr-FR" b="1" dirty="0"/>
              <a:t>machine-à-machine</a:t>
            </a:r>
            <a:r>
              <a:rPr lang="fr-FR" dirty="0"/>
              <a:t> en </a:t>
            </a:r>
            <a:r>
              <a:rPr lang="fr-FR" b="1" dirty="0"/>
              <a:t>temps réel</a:t>
            </a:r>
          </a:p>
          <a:p>
            <a:pPr lvl="1"/>
            <a:r>
              <a:rPr lang="fr-FR" dirty="0"/>
              <a:t>Véhicules-à-Véhicules, Véhicule-à-Infrastructure</a:t>
            </a:r>
          </a:p>
          <a:p>
            <a:pPr lvl="1"/>
            <a:r>
              <a:rPr lang="fr-FR" dirty="0"/>
              <a:t>AR / VR</a:t>
            </a:r>
          </a:p>
          <a:p>
            <a:r>
              <a:rPr lang="fr-FR" dirty="0"/>
              <a:t>Mobilité et découverte</a:t>
            </a:r>
          </a:p>
          <a:p>
            <a:pPr lvl="1"/>
            <a:r>
              <a:rPr lang="fr-FR" dirty="0"/>
              <a:t>Consommateurs et </a:t>
            </a:r>
            <a:r>
              <a:rPr lang="fr-FR" b="1" dirty="0"/>
              <a:t>producteurs de données</a:t>
            </a:r>
            <a:r>
              <a:rPr lang="fr-FR" dirty="0"/>
              <a:t> sont mobiles 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310C2F-A677-5E47-8AEE-B28884973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ville</a:t>
            </a:r>
            <a:r>
              <a:rPr lang="en-US" dirty="0"/>
              <a:t> </a:t>
            </a:r>
            <a:r>
              <a:rPr lang="en-US" dirty="0" err="1"/>
              <a:t>connectée</a:t>
            </a:r>
            <a:r>
              <a:rPr lang="en-US" dirty="0"/>
              <a:t> a des </a:t>
            </a:r>
            <a:r>
              <a:rPr lang="en-US" dirty="0" err="1"/>
              <a:t>besoins</a:t>
            </a:r>
            <a:r>
              <a:rPr lang="en-US" dirty="0"/>
              <a:t> nouveaux…</a:t>
            </a:r>
          </a:p>
        </p:txBody>
      </p:sp>
    </p:spTree>
    <p:extLst>
      <p:ext uri="{BB962C8B-B14F-4D97-AF65-F5344CB8AC3E}">
        <p14:creationId xmlns:p14="http://schemas.microsoft.com/office/powerpoint/2010/main" val="156449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22DE8A-AB2C-484C-B4D0-145124B0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US" dirty="0" err="1"/>
              <a:t>mais</a:t>
            </a:r>
            <a:r>
              <a:rPr lang="en-US" dirty="0"/>
              <a:t> les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des </a:t>
            </a:r>
            <a:r>
              <a:rPr lang="en-US" dirty="0" err="1"/>
              <a:t>limites</a:t>
            </a:r>
            <a:r>
              <a:rPr lang="en-US" dirty="0"/>
              <a:t> physiques et </a:t>
            </a:r>
            <a:r>
              <a:rPr lang="en-US" dirty="0" err="1"/>
              <a:t>économiques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36A5F0-AACA-714B-A221-93BB8531DCFA}"/>
              </a:ext>
            </a:extLst>
          </p:cNvPr>
          <p:cNvSpPr/>
          <p:nvPr/>
        </p:nvSpPr>
        <p:spPr>
          <a:xfrm>
            <a:off x="723331" y="1467558"/>
            <a:ext cx="2101755" cy="21017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2"/>
                </a:solidFill>
              </a:rPr>
              <a:t>Débit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9D968E-81C5-E145-90EC-732419D00ECC}"/>
              </a:ext>
            </a:extLst>
          </p:cNvPr>
          <p:cNvSpPr/>
          <p:nvPr/>
        </p:nvSpPr>
        <p:spPr>
          <a:xfrm>
            <a:off x="6376859" y="1467557"/>
            <a:ext cx="2101755" cy="21017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2"/>
                </a:solidFill>
              </a:rPr>
              <a:t>Coût</a:t>
            </a:r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D8770F-F6EC-3043-944E-FE67165E7A7A}"/>
              </a:ext>
            </a:extLst>
          </p:cNvPr>
          <p:cNvGrpSpPr/>
          <p:nvPr/>
        </p:nvGrpSpPr>
        <p:grpSpPr>
          <a:xfrm>
            <a:off x="3550095" y="1467557"/>
            <a:ext cx="2101755" cy="2101755"/>
            <a:chOff x="3345976" y="1392806"/>
            <a:chExt cx="2101755" cy="21017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7B6EFE6-087E-4343-82DD-0E62E3F7D28D}"/>
                </a:ext>
              </a:extLst>
            </p:cNvPr>
            <p:cNvSpPr/>
            <p:nvPr/>
          </p:nvSpPr>
          <p:spPr>
            <a:xfrm>
              <a:off x="3345976" y="1392806"/>
              <a:ext cx="2101755" cy="21017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A52673-0557-AB47-9911-0A76EF3D3AF7}"/>
                </a:ext>
              </a:extLst>
            </p:cNvPr>
            <p:cNvSpPr txBox="1"/>
            <p:nvPr/>
          </p:nvSpPr>
          <p:spPr>
            <a:xfrm>
              <a:off x="3563932" y="2151294"/>
              <a:ext cx="16658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2"/>
                  </a:solidFill>
                  <a:latin typeface="+mn-lt"/>
                </a:rPr>
                <a:t>Latence</a:t>
              </a:r>
              <a:endParaRPr lang="en-US" sz="3200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58B7633-4423-4F44-99F1-3FB16ED110F9}"/>
              </a:ext>
            </a:extLst>
          </p:cNvPr>
          <p:cNvSpPr/>
          <p:nvPr/>
        </p:nvSpPr>
        <p:spPr>
          <a:xfrm>
            <a:off x="1669417" y="3751138"/>
            <a:ext cx="5882185" cy="8461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/>
                </a:solidFill>
              </a:rPr>
              <a:t>Réactivité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0AC3-A881-1E4F-8184-39BFB139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réseaux</a:t>
            </a:r>
            <a:r>
              <a:rPr lang="en-US" dirty="0"/>
              <a:t> de la </a:t>
            </a:r>
            <a:r>
              <a:rPr lang="en-US" dirty="0" err="1"/>
              <a:t>ville</a:t>
            </a:r>
            <a:r>
              <a:rPr lang="en-US" dirty="0"/>
              <a:t> </a:t>
            </a:r>
            <a:r>
              <a:rPr lang="en-US" dirty="0" err="1"/>
              <a:t>intelligente</a:t>
            </a:r>
            <a:endParaRPr lang="en-US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919111A7-5C6A-FF42-8A43-919E656543AC}"/>
              </a:ext>
            </a:extLst>
          </p:cNvPr>
          <p:cNvSpPr/>
          <p:nvPr/>
        </p:nvSpPr>
        <p:spPr>
          <a:xfrm>
            <a:off x="3425177" y="1682043"/>
            <a:ext cx="2370666" cy="2043678"/>
          </a:xfrm>
          <a:prstGeom prst="triangl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C55DB-ACC4-2E4E-949C-B3C2F37A3E45}"/>
              </a:ext>
            </a:extLst>
          </p:cNvPr>
          <p:cNvSpPr txBox="1"/>
          <p:nvPr/>
        </p:nvSpPr>
        <p:spPr>
          <a:xfrm>
            <a:off x="3453783" y="1235767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Infrastructure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D660B-1133-4F40-B07D-A01ACDED4CC4}"/>
              </a:ext>
            </a:extLst>
          </p:cNvPr>
          <p:cNvSpPr txBox="1"/>
          <p:nvPr/>
        </p:nvSpPr>
        <p:spPr>
          <a:xfrm>
            <a:off x="5795843" y="3464111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+mn-lt"/>
              </a:rPr>
              <a:t>Protocoles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5A45D-1751-EE4A-81AA-4EB9B5AF5E3B}"/>
              </a:ext>
            </a:extLst>
          </p:cNvPr>
          <p:cNvSpPr txBox="1"/>
          <p:nvPr/>
        </p:nvSpPr>
        <p:spPr>
          <a:xfrm>
            <a:off x="1286450" y="3464111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Applications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3222BB-BD11-984A-AAAD-7B8CF5483331}"/>
              </a:ext>
            </a:extLst>
          </p:cNvPr>
          <p:cNvSpPr/>
          <p:nvPr/>
        </p:nvSpPr>
        <p:spPr>
          <a:xfrm rot="1522508">
            <a:off x="3066539" y="1307078"/>
            <a:ext cx="5191734" cy="2588088"/>
          </a:xfrm>
          <a:prstGeom prst="ellipse">
            <a:avLst/>
          </a:prstGeom>
          <a:noFill/>
          <a:ln w="508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9FF66-ADCB-E748-9FFB-64C607B84993}"/>
              </a:ext>
            </a:extLst>
          </p:cNvPr>
          <p:cNvSpPr txBox="1"/>
          <p:nvPr/>
        </p:nvSpPr>
        <p:spPr>
          <a:xfrm>
            <a:off x="6487195" y="712547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Stockage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469F7-1A23-D946-B0B0-0B6FD516C883}"/>
              </a:ext>
            </a:extLst>
          </p:cNvPr>
          <p:cNvSpPr txBox="1"/>
          <p:nvPr/>
        </p:nvSpPr>
        <p:spPr>
          <a:xfrm>
            <a:off x="6487195" y="1235767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Calcul</a:t>
            </a:r>
            <a:endParaRPr lang="en-US" sz="28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41C18-FAD2-6F49-A761-18DD3C87F030}"/>
              </a:ext>
            </a:extLst>
          </p:cNvPr>
          <p:cNvSpPr txBox="1"/>
          <p:nvPr/>
        </p:nvSpPr>
        <p:spPr>
          <a:xfrm>
            <a:off x="6487195" y="1758987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Réseau</a:t>
            </a:r>
            <a:endParaRPr lang="en-US" sz="2800" dirty="0"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D7C005-48F5-8D4E-B7E7-08F511520FE6}"/>
              </a:ext>
            </a:extLst>
          </p:cNvPr>
          <p:cNvCxnSpPr>
            <a:stCxn id="4" idx="3"/>
            <a:endCxn id="11" idx="1"/>
          </p:cNvCxnSpPr>
          <p:nvPr/>
        </p:nvCxnSpPr>
        <p:spPr>
          <a:xfrm flipV="1">
            <a:off x="5767237" y="974157"/>
            <a:ext cx="719958" cy="523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491E3F-40A5-7847-BB27-1BFC07F86863}"/>
              </a:ext>
            </a:extLst>
          </p:cNvPr>
          <p:cNvCxnSpPr>
            <a:stCxn id="4" idx="3"/>
            <a:endCxn id="12" idx="1"/>
          </p:cNvCxnSpPr>
          <p:nvPr/>
        </p:nvCxnSpPr>
        <p:spPr>
          <a:xfrm>
            <a:off x="5767237" y="1497377"/>
            <a:ext cx="719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35F8A5-34D5-204D-8451-892F191F5778}"/>
              </a:ext>
            </a:extLst>
          </p:cNvPr>
          <p:cNvCxnSpPr>
            <a:stCxn id="4" idx="3"/>
            <a:endCxn id="13" idx="1"/>
          </p:cNvCxnSpPr>
          <p:nvPr/>
        </p:nvCxnSpPr>
        <p:spPr>
          <a:xfrm>
            <a:off x="5767237" y="1497377"/>
            <a:ext cx="719958" cy="523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CB3278A-FBE9-1A4F-B188-67E998F1023B}"/>
              </a:ext>
            </a:extLst>
          </p:cNvPr>
          <p:cNvSpPr txBox="1"/>
          <p:nvPr/>
        </p:nvSpPr>
        <p:spPr>
          <a:xfrm>
            <a:off x="4905462" y="4358485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Transport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1CE49D-3A5D-334E-930D-B88B5CDFA730}"/>
              </a:ext>
            </a:extLst>
          </p:cNvPr>
          <p:cNvSpPr txBox="1"/>
          <p:nvPr/>
        </p:nvSpPr>
        <p:spPr>
          <a:xfrm>
            <a:off x="6903038" y="4357859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Réseau</a:t>
            </a:r>
            <a:endParaRPr lang="en-US" sz="2800" dirty="0">
              <a:latin typeface="+mn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86E8F3-32B6-5842-978D-A19151FEBD1E}"/>
              </a:ext>
            </a:extLst>
          </p:cNvPr>
          <p:cNvCxnSpPr>
            <a:stCxn id="5" idx="2"/>
            <a:endCxn id="24" idx="0"/>
          </p:cNvCxnSpPr>
          <p:nvPr/>
        </p:nvCxnSpPr>
        <p:spPr>
          <a:xfrm>
            <a:off x="6749791" y="3987331"/>
            <a:ext cx="845905" cy="370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E8F4E3-7D0F-EF48-B493-9A4FDA3B4E0C}"/>
              </a:ext>
            </a:extLst>
          </p:cNvPr>
          <p:cNvCxnSpPr>
            <a:stCxn id="5" idx="2"/>
            <a:endCxn id="23" idx="0"/>
          </p:cNvCxnSpPr>
          <p:nvPr/>
        </p:nvCxnSpPr>
        <p:spPr>
          <a:xfrm flipH="1">
            <a:off x="5767237" y="3987331"/>
            <a:ext cx="982554" cy="3711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4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ABC04D9-0B4C-8F40-B5D5-7D0752D123EF}"/>
              </a:ext>
            </a:extLst>
          </p:cNvPr>
          <p:cNvCxnSpPr>
            <a:stCxn id="14" idx="3"/>
          </p:cNvCxnSpPr>
          <p:nvPr/>
        </p:nvCxnSpPr>
        <p:spPr>
          <a:xfrm flipV="1">
            <a:off x="5617648" y="973777"/>
            <a:ext cx="0" cy="4826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06C056D-AC71-DB4C-9147-EA6D038B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  <p:pic>
        <p:nvPicPr>
          <p:cNvPr id="3" name="Picture 4" descr="Image result for car symbol svg">
            <a:extLst>
              <a:ext uri="{FF2B5EF4-FFF2-40B4-BE49-F238E27FC236}">
                <a16:creationId xmlns:a16="http://schemas.microsoft.com/office/drawing/2014/main" id="{E44190F5-1AC1-FC49-8CBC-A1DB0DD6C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90" b="14895"/>
          <a:stretch/>
        </p:blipFill>
        <p:spPr bwMode="auto">
          <a:xfrm>
            <a:off x="1079492" y="4001125"/>
            <a:ext cx="1661326" cy="6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E1C6B2C-2001-5E4A-BBAD-A7636EB6F77C}"/>
              </a:ext>
            </a:extLst>
          </p:cNvPr>
          <p:cNvSpPr/>
          <p:nvPr/>
        </p:nvSpPr>
        <p:spPr>
          <a:xfrm>
            <a:off x="1016528" y="3452764"/>
            <a:ext cx="1755807" cy="642796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Réseau</a:t>
            </a:r>
            <a:r>
              <a:rPr lang="en-US" dirty="0"/>
              <a:t> interne</a:t>
            </a:r>
          </a:p>
        </p:txBody>
      </p:sp>
      <p:pic>
        <p:nvPicPr>
          <p:cNvPr id="5" name="Picture 2" descr="Image result for microphone symbol">
            <a:extLst>
              <a:ext uri="{FF2B5EF4-FFF2-40B4-BE49-F238E27FC236}">
                <a16:creationId xmlns:a16="http://schemas.microsoft.com/office/drawing/2014/main" id="{4CAECA17-CA6D-1940-9002-E588DD91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028" y="3885665"/>
            <a:ext cx="363271" cy="3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cellular connection symbol transparent">
            <a:extLst>
              <a:ext uri="{FF2B5EF4-FFF2-40B4-BE49-F238E27FC236}">
                <a16:creationId xmlns:a16="http://schemas.microsoft.com/office/drawing/2014/main" id="{5B1C90EA-AC98-FA4F-AC1A-3E504F8B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025" y="2939827"/>
            <a:ext cx="754690" cy="7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6D2B2E-9132-9647-A4F9-834AB21F4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777" y="2997154"/>
            <a:ext cx="571500" cy="6731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CBE60-BAD7-A845-B1F4-2C3C19E7012A}"/>
              </a:ext>
            </a:extLst>
          </p:cNvPr>
          <p:cNvCxnSpPr>
            <a:cxnSpLocks/>
          </p:cNvCxnSpPr>
          <p:nvPr/>
        </p:nvCxnSpPr>
        <p:spPr>
          <a:xfrm flipV="1">
            <a:off x="2414469" y="2569338"/>
            <a:ext cx="0" cy="54293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>
            <a:extLst>
              <a:ext uri="{FF2B5EF4-FFF2-40B4-BE49-F238E27FC236}">
                <a16:creationId xmlns:a16="http://schemas.microsoft.com/office/drawing/2014/main" id="{2146267E-A8AA-904E-B7F3-EE5D7310D951}"/>
              </a:ext>
            </a:extLst>
          </p:cNvPr>
          <p:cNvSpPr/>
          <p:nvPr/>
        </p:nvSpPr>
        <p:spPr>
          <a:xfrm>
            <a:off x="2308223" y="1528760"/>
            <a:ext cx="1503232" cy="878186"/>
          </a:xfrm>
          <a:prstGeom prst="cloud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Réseau</a:t>
            </a:r>
            <a:r>
              <a:rPr lang="en-US" dirty="0"/>
              <a:t> FAI1</a:t>
            </a:r>
          </a:p>
        </p:txBody>
      </p:sp>
      <p:pic>
        <p:nvPicPr>
          <p:cNvPr id="10" name="Picture 6" descr="Image result for cellular connection symbol">
            <a:extLst>
              <a:ext uri="{FF2B5EF4-FFF2-40B4-BE49-F238E27FC236}">
                <a16:creationId xmlns:a16="http://schemas.microsoft.com/office/drawing/2014/main" id="{FB9E7286-096C-214A-8D92-3FD45FF4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038" y="2027801"/>
            <a:ext cx="496863" cy="4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AB941CEB-151C-5D44-BC78-07B616ADF4E7}"/>
              </a:ext>
            </a:extLst>
          </p:cNvPr>
          <p:cNvSpPr/>
          <p:nvPr/>
        </p:nvSpPr>
        <p:spPr>
          <a:xfrm>
            <a:off x="7428722" y="1554920"/>
            <a:ext cx="1573543" cy="825866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  <p:pic>
        <p:nvPicPr>
          <p:cNvPr id="13" name="Picture 6" descr="Image result for parking symbole france">
            <a:extLst>
              <a:ext uri="{FF2B5EF4-FFF2-40B4-BE49-F238E27FC236}">
                <a16:creationId xmlns:a16="http://schemas.microsoft.com/office/drawing/2014/main" id="{C267CF6D-B852-A948-BEE5-736F3691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350" y="1142140"/>
            <a:ext cx="684908" cy="6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C1641F-0B3E-3E48-B170-703B73D7B784}"/>
              </a:ext>
            </a:extLst>
          </p:cNvPr>
          <p:cNvCxnSpPr>
            <a:stCxn id="9" idx="0"/>
            <a:endCxn id="14" idx="2"/>
          </p:cNvCxnSpPr>
          <p:nvPr/>
        </p:nvCxnSpPr>
        <p:spPr>
          <a:xfrm>
            <a:off x="3810202" y="1967853"/>
            <a:ext cx="769399" cy="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06D53E-A27C-6444-993C-A6E9D49B7627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V="1">
            <a:off x="6660434" y="1967853"/>
            <a:ext cx="773169" cy="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Image result for smart parking cisco">
            <a:extLst>
              <a:ext uri="{FF2B5EF4-FFF2-40B4-BE49-F238E27FC236}">
                <a16:creationId xmlns:a16="http://schemas.microsoft.com/office/drawing/2014/main" id="{35853CEF-9009-4A46-9596-71E2D8C68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5945" y="3750392"/>
            <a:ext cx="2527309" cy="13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2E561B9B-1C3B-2042-B621-963E621C1ABE}"/>
              </a:ext>
            </a:extLst>
          </p:cNvPr>
          <p:cNvSpPr/>
          <p:nvPr/>
        </p:nvSpPr>
        <p:spPr>
          <a:xfrm>
            <a:off x="4645992" y="2873000"/>
            <a:ext cx="1943311" cy="878186"/>
          </a:xfrm>
          <a:prstGeom prst="cloud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Réseau</a:t>
            </a:r>
            <a:r>
              <a:rPr lang="en-US" dirty="0"/>
              <a:t> FAI2</a:t>
            </a:r>
          </a:p>
        </p:txBody>
      </p:sp>
      <p:pic>
        <p:nvPicPr>
          <p:cNvPr id="19" name="Picture 6" descr="Image result for cellular connection symbol">
            <a:extLst>
              <a:ext uri="{FF2B5EF4-FFF2-40B4-BE49-F238E27FC236}">
                <a16:creationId xmlns:a16="http://schemas.microsoft.com/office/drawing/2014/main" id="{30D8C6AE-27B8-BF4B-ACB2-3BD25E55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074" y="2866498"/>
            <a:ext cx="496863" cy="4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0F1836-67BD-9F4B-BE39-7D4187337684}"/>
              </a:ext>
            </a:extLst>
          </p:cNvPr>
          <p:cNvCxnSpPr>
            <a:stCxn id="14" idx="1"/>
            <a:endCxn id="18" idx="3"/>
          </p:cNvCxnSpPr>
          <p:nvPr/>
        </p:nvCxnSpPr>
        <p:spPr>
          <a:xfrm>
            <a:off x="5617648" y="2544719"/>
            <a:ext cx="0" cy="3784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6A9C9F3A-3F8F-E048-86E9-CFC5B8637AAC}"/>
              </a:ext>
            </a:extLst>
          </p:cNvPr>
          <p:cNvSpPr/>
          <p:nvPr/>
        </p:nvSpPr>
        <p:spPr>
          <a:xfrm>
            <a:off x="6672404" y="3147959"/>
            <a:ext cx="896293" cy="545855"/>
          </a:xfrm>
          <a:custGeom>
            <a:avLst/>
            <a:gdLst>
              <a:gd name="connsiteX0" fmla="*/ 0 w 896293"/>
              <a:gd name="connsiteY0" fmla="*/ 47914 h 545855"/>
              <a:gd name="connsiteX1" fmla="*/ 380246 w 896293"/>
              <a:gd name="connsiteY1" fmla="*/ 47914 h 545855"/>
              <a:gd name="connsiteX2" fmla="*/ 896293 w 896293"/>
              <a:gd name="connsiteY2" fmla="*/ 545855 h 5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6293" h="545855">
                <a:moveTo>
                  <a:pt x="0" y="47914"/>
                </a:moveTo>
                <a:cubicBezTo>
                  <a:pt x="115432" y="6419"/>
                  <a:pt x="230864" y="-35076"/>
                  <a:pt x="380246" y="47914"/>
                </a:cubicBezTo>
                <a:cubicBezTo>
                  <a:pt x="529628" y="130904"/>
                  <a:pt x="712960" y="338379"/>
                  <a:pt x="896293" y="545855"/>
                </a:cubicBezTo>
              </a:path>
            </a:pathLst>
          </a:custGeom>
          <a:noFill/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E8170DA4-F740-414F-852A-2B8570F76D48}"/>
              </a:ext>
            </a:extLst>
          </p:cNvPr>
          <p:cNvSpPr/>
          <p:nvPr/>
        </p:nvSpPr>
        <p:spPr>
          <a:xfrm>
            <a:off x="4573121" y="1390347"/>
            <a:ext cx="2089054" cy="1155603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7906A6-C617-D546-9215-260440FD7517}"/>
              </a:ext>
            </a:extLst>
          </p:cNvPr>
          <p:cNvCxnSpPr>
            <a:cxnSpLocks/>
          </p:cNvCxnSpPr>
          <p:nvPr/>
        </p:nvCxnSpPr>
        <p:spPr>
          <a:xfrm flipH="1" flipV="1">
            <a:off x="6287462" y="2355180"/>
            <a:ext cx="457475" cy="4856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53CBCF-499A-F847-839B-6C106E729E34}"/>
              </a:ext>
            </a:extLst>
          </p:cNvPr>
          <p:cNvCxnSpPr/>
          <p:nvPr/>
        </p:nvCxnSpPr>
        <p:spPr>
          <a:xfrm flipH="1">
            <a:off x="4381995" y="2406946"/>
            <a:ext cx="581413" cy="43385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86C2F9-E3E7-2946-A92F-2791DA494B8C}"/>
              </a:ext>
            </a:extLst>
          </p:cNvPr>
          <p:cNvCxnSpPr/>
          <p:nvPr/>
        </p:nvCxnSpPr>
        <p:spPr>
          <a:xfrm flipH="1">
            <a:off x="437766" y="3750392"/>
            <a:ext cx="8564499" cy="0"/>
          </a:xfrm>
          <a:prstGeom prst="line">
            <a:avLst/>
          </a:prstGeom>
          <a:ln w="508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A7692F-F079-624D-B0FD-505B7D5EA8E8}"/>
              </a:ext>
            </a:extLst>
          </p:cNvPr>
          <p:cNvCxnSpPr/>
          <p:nvPr/>
        </p:nvCxnSpPr>
        <p:spPr>
          <a:xfrm flipH="1">
            <a:off x="437766" y="2569338"/>
            <a:ext cx="8564499" cy="0"/>
          </a:xfrm>
          <a:prstGeom prst="line">
            <a:avLst/>
          </a:prstGeom>
          <a:ln w="508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37D5E9-FA14-6A4D-977C-947F4E5C2E0F}"/>
              </a:ext>
            </a:extLst>
          </p:cNvPr>
          <p:cNvCxnSpPr/>
          <p:nvPr/>
        </p:nvCxnSpPr>
        <p:spPr>
          <a:xfrm flipH="1">
            <a:off x="437766" y="1296699"/>
            <a:ext cx="8564499" cy="0"/>
          </a:xfrm>
          <a:prstGeom prst="line">
            <a:avLst/>
          </a:prstGeom>
          <a:ln w="508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1BA62AC-1D45-7448-B3CE-FEA9FFD579F0}"/>
              </a:ext>
            </a:extLst>
          </p:cNvPr>
          <p:cNvSpPr txBox="1"/>
          <p:nvPr/>
        </p:nvSpPr>
        <p:spPr>
          <a:xfrm>
            <a:off x="420527" y="16527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n-lt"/>
              </a:rPr>
              <a:t>Transit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5FADB5-B76B-CC47-A4E5-532922A46A00}"/>
              </a:ext>
            </a:extLst>
          </p:cNvPr>
          <p:cNvSpPr txBox="1"/>
          <p:nvPr/>
        </p:nvSpPr>
        <p:spPr>
          <a:xfrm>
            <a:off x="419553" y="2861958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+mn-lt"/>
              </a:rPr>
              <a:t>Accès</a:t>
            </a:r>
            <a:endParaRPr lang="en-US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FA197F-1BD8-814B-84AD-5E5D58C07E47}"/>
              </a:ext>
            </a:extLst>
          </p:cNvPr>
          <p:cNvSpPr txBox="1"/>
          <p:nvPr/>
        </p:nvSpPr>
        <p:spPr>
          <a:xfrm>
            <a:off x="441613" y="4047341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n-lt"/>
              </a:rPr>
              <a:t>Edge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610CF7-445C-CF4A-82BA-231AD6549686}"/>
              </a:ext>
            </a:extLst>
          </p:cNvPr>
          <p:cNvSpPr txBox="1"/>
          <p:nvPr/>
        </p:nvSpPr>
        <p:spPr>
          <a:xfrm>
            <a:off x="400647" y="770848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n-lt"/>
              </a:rPr>
              <a:t>Datacenter</a:t>
            </a:r>
          </a:p>
        </p:txBody>
      </p:sp>
    </p:spTree>
    <p:extLst>
      <p:ext uri="{BB962C8B-B14F-4D97-AF65-F5344CB8AC3E}">
        <p14:creationId xmlns:p14="http://schemas.microsoft.com/office/powerpoint/2010/main" val="35315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76 -0.06759 0.02952 -0.13518 -0.01823 -0.17561 C -0.0658 -0.21605 -0.17569 -0.22932 -0.28559 -0.24228 " pathEditMode="relative" ptsTypes="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76 -0.06759 0.02952 -0.13518 -0.01823 -0.17561 C -0.0658 -0.21605 -0.17569 -0.22932 -0.28559 -0.24228 " pathEditMode="relative" ptsTypes="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642 -0.00679 L 0.10642 -0.00679 " pathEditMode="relative" ptsTypes="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642 -0.00679 L 0.10642 -0.00679 " pathEditMode="relative" ptsTypes="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2.59259E-6 C -0.01077 0.06203 -0.01892 0.12407 0.00052 0.16543 C 0.01979 0.20679 0.06684 0.22716 0.11406 0.24784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123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95062E-6 C -0.01076 0.05865 -0.0191 0.11729 0.00069 0.15649 C 0.02031 0.19568 0.06805 0.21482 0.11597 0.2342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16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344 0.09229 L 0.22344 0.09229 " pathEditMode="relative" ptsTypes="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344 0.09229 L 0.22344 0.09229 " pathEditMode="relative" ptsTypes="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344 0.09229 L 0.22344 0.09229 " pathEditMode="relative" ptsTypes="A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7084 0.02778 0.15504 0.19506 0.22639 0.224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1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344 0.09229 L 0.22344 0.09229 " pathEditMode="relative" ptsTypes="A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8" grpId="0" animBg="1"/>
      <p:bldP spid="22" grpId="0" animBg="1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Cisco Corporate Template 2018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2018" id="{71D32762-C85C-7343-9E59-C8CD0382DECF}" vid="{9FEFF36A-0DBD-1C46-AEB3-555192EF5E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Corporate Template 2018</Template>
  <TotalTime>4097</TotalTime>
  <Words>808</Words>
  <Application>Microsoft Macintosh PowerPoint</Application>
  <PresentationFormat>On-screen Show (16:9)</PresentationFormat>
  <Paragraphs>196</Paragraphs>
  <Slides>20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Bauhaus 93</vt:lpstr>
      <vt:lpstr>Calibri</vt:lpstr>
      <vt:lpstr>CiscoSans</vt:lpstr>
      <vt:lpstr>CiscoSans ExtraLight</vt:lpstr>
      <vt:lpstr>CiscoSans Thin</vt:lpstr>
      <vt:lpstr>CiscoSansTT ExtraLight</vt:lpstr>
      <vt:lpstr>CiscoSansTT Thin</vt:lpstr>
      <vt:lpstr>CMU Serif Roman</vt:lpstr>
      <vt:lpstr>Tipo de letra del sistema Fina</vt:lpstr>
      <vt:lpstr>Cisco Corporate Template 2018</vt:lpstr>
      <vt:lpstr>Réseaux intelligents pour villes intelligentes</vt:lpstr>
      <vt:lpstr>Mon profil</vt:lpstr>
      <vt:lpstr>« Les smart cities mettent les technologies de l'information et de la communication au coeur de la ville pour apporter des solutions concrètes et efficaces aux habitants dans de multiples secteurs : logement, déplacement, énergie, consommation, gestion des déchets, etc. » </vt:lpstr>
      <vt:lpstr>Exemple d’application : le parking connecté</vt:lpstr>
      <vt:lpstr>Les réseaux au coeur de la ville intelligente</vt:lpstr>
      <vt:lpstr>La ville connectée a des besoins nouveaux…</vt:lpstr>
      <vt:lpstr>…mais les réseaux ont des limites physiques et économiques</vt:lpstr>
      <vt:lpstr>Les réseaux de la ville intelligente</vt:lpstr>
      <vt:lpstr>Infrastructure</vt:lpstr>
      <vt:lpstr>Le réseau d’accès</vt:lpstr>
      <vt:lpstr>Les protocoles – problématiques</vt:lpstr>
      <vt:lpstr>Information-Centric Networking: “quoi” plutôt que “où”</vt:lpstr>
      <vt:lpstr>ICN : un réseau orienté application</vt:lpstr>
      <vt:lpstr>Un exemple d’application : le Fog</vt:lpstr>
      <vt:lpstr>Quelles requêtes traiter dans le Fog ?</vt:lpstr>
      <vt:lpstr>Le Fog et ICN</vt:lpstr>
      <vt:lpstr>PowerPoint Presentation</vt:lpstr>
      <vt:lpstr>IP vs ICN pour le Fog - Résultats choisis</vt:lpstr>
      <vt:lpstr>Bibliographie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Réseaux Intellig</dc:title>
  <dc:creator>Microsoft Office User</dc:creator>
  <cp:lastModifiedBy>Microsoft Office User</cp:lastModifiedBy>
  <cp:revision>92</cp:revision>
  <cp:lastPrinted>2018-11-13T13:13:20Z</cp:lastPrinted>
  <dcterms:created xsi:type="dcterms:W3CDTF">2018-11-12T13:38:11Z</dcterms:created>
  <dcterms:modified xsi:type="dcterms:W3CDTF">2018-11-20T13:56:34Z</dcterms:modified>
</cp:coreProperties>
</file>