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1" r:id="rId4"/>
    <p:sldId id="283" r:id="rId5"/>
    <p:sldId id="282" r:id="rId6"/>
    <p:sldId id="291" r:id="rId7"/>
    <p:sldId id="284" r:id="rId8"/>
    <p:sldId id="285" r:id="rId9"/>
    <p:sldId id="296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79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AF"/>
    <a:srgbClr val="049FD9"/>
    <a:srgbClr val="58585B"/>
    <a:srgbClr val="58595B"/>
    <a:srgbClr val="E8EBF1"/>
    <a:srgbClr val="4D4D4D"/>
    <a:srgbClr val="AB0810"/>
    <a:srgbClr val="FD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2"/>
    <p:restoredTop sz="94674"/>
  </p:normalViewPr>
  <p:slideViewPr>
    <p:cSldViewPr snapToGrid="0" snapToObjects="1">
      <p:cViewPr>
        <p:scale>
          <a:sx n="158" d="100"/>
          <a:sy n="158" d="100"/>
        </p:scale>
        <p:origin x="1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1DB1634-9CD7-0E4C-9C6B-C35B116275CB}" type="datetimeFigureOut">
              <a:rPr lang="en-US" altLang="en-US"/>
              <a:pPr/>
              <a:t>9/16/16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C3A853F-764D-6C47-8D4E-1C8C9D912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DE7E70F-0F9A-AC41-9E28-49C3993DC8AD}" type="datetimeFigureOut">
              <a:rPr lang="en-US" altLang="en-US"/>
              <a:pPr/>
              <a:t>9/16/16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B5455A-C31D-DA4C-A764-A765A9D4B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24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B2861B7-ECBE-D843-BACE-4F89D2650E4B}" type="slidenum">
              <a:rPr lang="en-US" altLang="en-US" sz="1200">
                <a:latin typeface="Calibri" charset="0"/>
              </a:rPr>
              <a:pPr eaLnBrk="1" hangingPunct="1"/>
              <a:t>1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name (building A, floor</a:t>
            </a:r>
            <a:r>
              <a:rPr lang="en-US" baseline="0" dirty="0" smtClean="0"/>
              <a:t> 3, room 301, temperature)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5455A-C31D-DA4C-A764-A765A9D4BA1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8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topology: interferences, duty cycling, etc.</a:t>
            </a:r>
          </a:p>
          <a:p>
            <a:r>
              <a:rPr lang="en-US" dirty="0" smtClean="0"/>
              <a:t>Control traffic:</a:t>
            </a:r>
            <a:r>
              <a:rPr lang="en-US" baseline="0" dirty="0" smtClean="0"/>
              <a:t> flood and learn</a:t>
            </a:r>
          </a:p>
          <a:p>
            <a:r>
              <a:rPr lang="en-US" baseline="0" dirty="0" smtClean="0"/>
              <a:t>Routing state: flood and learn does not scale as the number of names augment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5455A-C31D-DA4C-A764-A765A9D4BA1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Topological &lt;-&gt; Geographical location</a:t>
            </a:r>
          </a:p>
          <a:p>
            <a:r>
              <a:rPr lang="en-US" dirty="0" smtClean="0"/>
              <a:t>Name &lt;-&gt; geographical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5455A-C31D-DA4C-A764-A765A9D4BA1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7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82D9-1EB3-3B42-95B9-107C49A614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82D9-1EB3-3B42-95B9-107C49A614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Precise sources for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82D9-1EB3-3B42-95B9-107C49A614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093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2604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7978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767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48648"/>
      </p:ext>
    </p:extLst>
  </p:cSld>
  <p:clrMapOvr>
    <a:masterClrMapping/>
  </p:clrMapOvr>
  <p:transition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60302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34696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19403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28148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9161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838720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4403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86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1804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046615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33136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76263" y="2552700"/>
            <a:ext cx="698500" cy="698500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6263" y="1427163"/>
            <a:ext cx="698500" cy="698500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263" y="3652838"/>
            <a:ext cx="698500" cy="698500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94617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76263" y="2552700"/>
            <a:ext cx="698500" cy="698500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6263" y="1427163"/>
            <a:ext cx="698500" cy="6985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263" y="3652838"/>
            <a:ext cx="698500" cy="698500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32642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76263" y="1979613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6263" y="1328738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6263" y="2627313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6263" y="3275013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6263" y="3921125"/>
            <a:ext cx="463550" cy="465138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3849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76263" y="1979613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6263" y="1328738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6263" y="2627313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6263" y="3275013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6263" y="3921125"/>
            <a:ext cx="463550" cy="465138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4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714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76263" y="1979613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6263" y="1328738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6263" y="2627313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76263" y="3275013"/>
            <a:ext cx="463550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6263" y="3921125"/>
            <a:ext cx="463550" cy="465138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14838" y="1982788"/>
            <a:ext cx="465137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414838" y="1331913"/>
            <a:ext cx="465137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414838" y="2630488"/>
            <a:ext cx="465137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4838" y="3278188"/>
            <a:ext cx="465137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14838" y="3925888"/>
            <a:ext cx="465137" cy="465137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274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E646034-C47C-6C4B-A062-D8581BEE0108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4625975"/>
            <a:ext cx="423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6718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76263" y="1979613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6263" y="1328738"/>
            <a:ext cx="463550" cy="465137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6263" y="2627313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263" y="3275013"/>
            <a:ext cx="463550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6263" y="3921125"/>
            <a:ext cx="463550" cy="465138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14838" y="1982788"/>
            <a:ext cx="465137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14838" y="1331913"/>
            <a:ext cx="465137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14838" y="2630488"/>
            <a:ext cx="465137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14838" y="3278188"/>
            <a:ext cx="465137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14838" y="3925888"/>
            <a:ext cx="465137" cy="465137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algn="ctr">
              <a:defRPr/>
            </a:pPr>
            <a:endParaRPr lang="en-US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98018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81632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0275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10249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1207750F-155F-8241-B9AA-539AD3B59E9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4625975"/>
            <a:ext cx="423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90662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0327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0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75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03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DB5FCF08-9F23-574D-9639-5C4B730D8EB2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4625975"/>
            <a:ext cx="423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5749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06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97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13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306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377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746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4410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905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5502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theme" Target="../theme/theme1.xml"/><Relationship Id="rId4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18C5F5A7-414A-CA48-A992-6BB0EF231DAA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4625975"/>
            <a:ext cx="423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6" r:id="rId2"/>
    <p:sldLayoutId id="2147484059" r:id="rId3"/>
    <p:sldLayoutId id="2147484060" r:id="rId4"/>
    <p:sldLayoutId id="2147484057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  <p:sldLayoutId id="2147484078" r:id="rId23"/>
    <p:sldLayoutId id="2147484079" r:id="rId24"/>
    <p:sldLayoutId id="2147484080" r:id="rId25"/>
    <p:sldLayoutId id="2147484081" r:id="rId26"/>
    <p:sldLayoutId id="2147484082" r:id="rId27"/>
    <p:sldLayoutId id="2147484083" r:id="rId28"/>
    <p:sldLayoutId id="2147484084" r:id="rId29"/>
    <p:sldLayoutId id="2147484085" r:id="rId30"/>
    <p:sldLayoutId id="2147484086" r:id="rId31"/>
    <p:sldLayoutId id="2147484087" r:id="rId32"/>
    <p:sldLayoutId id="2147484088" r:id="rId33"/>
    <p:sldLayoutId id="2147484089" r:id="rId34"/>
    <p:sldLayoutId id="2147484090" r:id="rId35"/>
    <p:sldLayoutId id="2147484091" r:id="rId36"/>
    <p:sldLayoutId id="2147484092" r:id="rId37"/>
    <p:sldLayoutId id="2147484093" r:id="rId38"/>
    <p:sldLayoutId id="2147484094" r:id="rId39"/>
    <p:sldLayoutId id="2147484095" r:id="rId40"/>
    <p:sldLayoutId id="2147484096" r:id="rId41"/>
    <p:sldLayoutId id="2147484097" r:id="rId42"/>
    <p:sldLayoutId id="2147484098" r:id="rId4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ubtitle 1"/>
          <p:cNvSpPr>
            <a:spLocks noGrp="1"/>
          </p:cNvSpPr>
          <p:nvPr>
            <p:ph type="subTitle" idx="1"/>
          </p:nvPr>
        </p:nvSpPr>
        <p:spPr bwMode="auto">
          <a:xfrm>
            <a:off x="469900" y="3792538"/>
            <a:ext cx="82962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Marcel Enguehard, Ralph </a:t>
            </a:r>
            <a:r>
              <a:rPr lang="en-US" altLang="en-US" dirty="0" err="1" smtClean="0">
                <a:ea typeface="ＭＳ Ｐゴシック" charset="-128"/>
              </a:rPr>
              <a:t>Droms</a:t>
            </a:r>
            <a:r>
              <a:rPr lang="en-US" altLang="en-US" dirty="0" smtClean="0">
                <a:ea typeface="ＭＳ Ｐゴシック" charset="-128"/>
              </a:rPr>
              <a:t>, Dario Rossi</a:t>
            </a:r>
            <a:endParaRPr altLang="en-US" dirty="0">
              <a:ea typeface="ＭＳ Ｐゴシック" charset="-128"/>
            </a:endParaRPr>
          </a:p>
        </p:txBody>
      </p:sp>
      <p:sp>
        <p:nvSpPr>
          <p:cNvPr id="44034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469900" y="4033838"/>
            <a:ext cx="82962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26 September 2016</a:t>
            </a:r>
            <a:endParaRPr altLang="en-US" dirty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900" y="4273550"/>
            <a:ext cx="8296275" cy="287338"/>
          </a:xfrm>
        </p:spPr>
        <p:txBody>
          <a:bodyPr/>
          <a:lstStyle/>
          <a:p>
            <a:pPr>
              <a:defRPr/>
            </a:pPr>
            <a:r>
              <a:rPr lang="en-US" dirty="0"/>
              <a:t>Workshop on Information Centric Networking for </a:t>
            </a:r>
            <a:r>
              <a:rPr lang="en-US" dirty="0" smtClean="0"/>
              <a:t>5G, Kyoto, 2016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3550" y="3211513"/>
            <a:ext cx="8302625" cy="29845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450" y="2640013"/>
            <a:ext cx="8340725" cy="644525"/>
          </a:xfrm>
        </p:spPr>
        <p:txBody>
          <a:bodyPr/>
          <a:lstStyle/>
          <a:p>
            <a:pPr>
              <a:defRPr/>
            </a:pPr>
            <a:r>
              <a:rPr lang="en-US" kern="0" dirty="0" smtClean="0"/>
              <a:t>SLICT: Secure Localized Information Centric Things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699491" y="8312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52" y="360189"/>
            <a:ext cx="1212257" cy="47108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cs typeface="Courier New"/>
              </a:rPr>
              <a:t>Data name: </a:t>
            </a:r>
            <a:r>
              <a:rPr lang="en-US" sz="2800" dirty="0" smtClean="0">
                <a:latin typeface="Courier New"/>
                <a:cs typeface="Courier New"/>
              </a:rPr>
              <a:t>/g/</a:t>
            </a:r>
            <a:r>
              <a:rPr lang="en-US" sz="2800" dirty="0" err="1" smtClean="0">
                <a:latin typeface="Courier New"/>
                <a:cs typeface="Courier New"/>
              </a:rPr>
              <a:t>locinf</a:t>
            </a:r>
            <a:r>
              <a:rPr lang="en-US" sz="2800" dirty="0" smtClean="0">
                <a:latin typeface="Courier New"/>
                <a:cs typeface="Courier New"/>
              </a:rPr>
              <a:t>/rest/of/name</a:t>
            </a:r>
            <a:endParaRPr lang="en-US" sz="2800" dirty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FIB entry for </a:t>
            </a:r>
            <a:r>
              <a:rPr lang="en-US" sz="2800" dirty="0" smtClean="0">
                <a:latin typeface="Courier New"/>
                <a:cs typeface="Courier New"/>
              </a:rPr>
              <a:t>/g/</a:t>
            </a:r>
            <a:r>
              <a:rPr lang="en-US" dirty="0" smtClean="0">
                <a:cs typeface="Courier New"/>
              </a:rPr>
              <a:t>:</a:t>
            </a:r>
          </a:p>
          <a:p>
            <a:pPr lvl="1"/>
            <a:r>
              <a:rPr lang="en-US" dirty="0" smtClean="0">
                <a:cs typeface="Courier New"/>
              </a:rPr>
              <a:t>Face: virtual face (all </a:t>
            </a:r>
            <a:r>
              <a:rPr lang="en-US" dirty="0" err="1" smtClean="0">
                <a:cs typeface="Courier New"/>
              </a:rPr>
              <a:t>neighbours</a:t>
            </a:r>
            <a:r>
              <a:rPr lang="en-US" dirty="0" smtClean="0">
                <a:cs typeface="Courier New"/>
              </a:rPr>
              <a:t>)</a:t>
            </a:r>
          </a:p>
          <a:p>
            <a:pPr lvl="1"/>
            <a:r>
              <a:rPr lang="en-US" dirty="0" smtClean="0">
                <a:cs typeface="Courier New"/>
              </a:rPr>
              <a:t>Strategy: GPSR</a:t>
            </a:r>
          </a:p>
          <a:p>
            <a:r>
              <a:rPr lang="en-US" dirty="0" smtClean="0">
                <a:cs typeface="Courier New"/>
              </a:rPr>
              <a:t>TLV for additional information</a:t>
            </a:r>
          </a:p>
          <a:p>
            <a:pPr lvl="1"/>
            <a:endParaRPr lang="en-US" dirty="0">
              <a:cs typeface="Courier New"/>
            </a:endParaRPr>
          </a:p>
          <a:p>
            <a:endParaRPr lang="en-US" sz="3600" dirty="0"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forwarding for </a:t>
            </a:r>
            <a:r>
              <a:rPr lang="en-US" dirty="0" err="1" smtClean="0"/>
              <a:t>ICThings</a:t>
            </a:r>
            <a:endParaRPr lang="en-US" dirty="0"/>
          </a:p>
        </p:txBody>
      </p:sp>
      <p:pic>
        <p:nvPicPr>
          <p:cNvPr id="4" name="Picture 3" descr="geo_tl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54" y="3926743"/>
            <a:ext cx="6655746" cy="7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64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forwarding for </a:t>
            </a:r>
            <a:r>
              <a:rPr lang="en-US" dirty="0" err="1" smtClean="0"/>
              <a:t>ICThings</a:t>
            </a:r>
            <a:r>
              <a:rPr lang="en-US" dirty="0" smtClean="0"/>
              <a:t> – cont’d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50513" y="1643166"/>
            <a:ext cx="7360464" cy="2356926"/>
            <a:chOff x="510637" y="3666329"/>
            <a:chExt cx="8176163" cy="2849770"/>
          </a:xfrm>
        </p:grpSpPr>
        <p:sp>
          <p:nvSpPr>
            <p:cNvPr id="5" name="Rectangle 4"/>
            <p:cNvSpPr/>
            <p:nvPr/>
          </p:nvSpPr>
          <p:spPr>
            <a:xfrm>
              <a:off x="1649750" y="3666329"/>
              <a:ext cx="6651372" cy="13486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1200" dirty="0" smtClean="0"/>
                <a:t>Forwarder module</a:t>
              </a:r>
              <a:endParaRPr lang="en-US" sz="1200" dirty="0"/>
            </a:p>
          </p:txBody>
        </p:sp>
        <p:sp>
          <p:nvSpPr>
            <p:cNvPr id="6" name="Process 5"/>
            <p:cNvSpPr/>
            <p:nvPr/>
          </p:nvSpPr>
          <p:spPr>
            <a:xfrm>
              <a:off x="1859242" y="3967492"/>
              <a:ext cx="1230766" cy="73326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Extract name</a:t>
              </a:r>
              <a:endParaRPr lang="en-US" sz="1400" dirty="0"/>
            </a:p>
          </p:txBody>
        </p:sp>
        <p:cxnSp>
          <p:nvCxnSpPr>
            <p:cNvPr id="7" name="Straight Arrow Connector 6"/>
            <p:cNvCxnSpPr>
              <a:endCxn id="6" idx="1"/>
            </p:cNvCxnSpPr>
            <p:nvPr/>
          </p:nvCxnSpPr>
          <p:spPr>
            <a:xfrm>
              <a:off x="510637" y="4334124"/>
              <a:ext cx="134860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53186" y="5167414"/>
              <a:ext cx="1623562" cy="13486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1200" dirty="0" smtClean="0"/>
                <a:t>FIB module</a:t>
              </a:r>
              <a:endParaRPr lang="en-US" sz="1200" dirty="0"/>
            </a:p>
          </p:txBody>
        </p:sp>
        <p:sp>
          <p:nvSpPr>
            <p:cNvPr id="9" name="Process 8"/>
            <p:cNvSpPr/>
            <p:nvPr/>
          </p:nvSpPr>
          <p:spPr>
            <a:xfrm>
              <a:off x="2775770" y="5526210"/>
              <a:ext cx="1230766" cy="73326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Get faces &amp; strategy</a:t>
              </a:r>
              <a:endParaRPr lang="en-US" sz="1400" dirty="0"/>
            </a:p>
          </p:txBody>
        </p:sp>
        <p:cxnSp>
          <p:nvCxnSpPr>
            <p:cNvPr id="10" name="Elbow Connector 9"/>
            <p:cNvCxnSpPr>
              <a:stCxn id="6" idx="2"/>
              <a:endCxn id="9" idx="1"/>
            </p:cNvCxnSpPr>
            <p:nvPr/>
          </p:nvCxnSpPr>
          <p:spPr>
            <a:xfrm rot="16200000" flipH="1">
              <a:off x="2029155" y="5146227"/>
              <a:ext cx="1192085" cy="30114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625575" y="5167414"/>
              <a:ext cx="1623562" cy="13486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1200" dirty="0" smtClean="0"/>
                <a:t>Strategy module</a:t>
              </a:r>
              <a:endParaRPr lang="en-US" sz="1200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4865971" y="5526209"/>
              <a:ext cx="1230766" cy="73326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Apply strategy</a:t>
              </a:r>
              <a:endParaRPr lang="en-US" sz="14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93442" y="4779322"/>
              <a:ext cx="877248" cy="1112993"/>
            </a:xfrm>
            <a:custGeom>
              <a:avLst/>
              <a:gdLst>
                <a:gd name="connsiteX0" fmla="*/ 0 w 877248"/>
                <a:gd name="connsiteY0" fmla="*/ 1112993 h 1112993"/>
                <a:gd name="connsiteX1" fmla="*/ 301145 w 877248"/>
                <a:gd name="connsiteY1" fmla="*/ 1112993 h 1112993"/>
                <a:gd name="connsiteX2" fmla="*/ 314238 w 877248"/>
                <a:gd name="connsiteY2" fmla="*/ 0 h 1112993"/>
                <a:gd name="connsiteX3" fmla="*/ 432077 w 877248"/>
                <a:gd name="connsiteY3" fmla="*/ 0 h 1112993"/>
                <a:gd name="connsiteX4" fmla="*/ 445170 w 877248"/>
                <a:gd name="connsiteY4" fmla="*/ 1099899 h 1112993"/>
                <a:gd name="connsiteX5" fmla="*/ 877248 w 877248"/>
                <a:gd name="connsiteY5" fmla="*/ 1099899 h 1112993"/>
                <a:gd name="connsiteX6" fmla="*/ 877248 w 877248"/>
                <a:gd name="connsiteY6" fmla="*/ 1099899 h 1112993"/>
                <a:gd name="connsiteX7" fmla="*/ 877248 w 877248"/>
                <a:gd name="connsiteY7" fmla="*/ 1099899 h 111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48" h="1112993">
                  <a:moveTo>
                    <a:pt x="0" y="1112993"/>
                  </a:moveTo>
                  <a:lnTo>
                    <a:pt x="301145" y="1112993"/>
                  </a:lnTo>
                  <a:lnTo>
                    <a:pt x="314238" y="0"/>
                  </a:lnTo>
                  <a:lnTo>
                    <a:pt x="432077" y="0"/>
                  </a:lnTo>
                  <a:lnTo>
                    <a:pt x="445170" y="1099899"/>
                  </a:lnTo>
                  <a:lnTo>
                    <a:pt x="877248" y="1099899"/>
                  </a:lnTo>
                  <a:lnTo>
                    <a:pt x="877248" y="1099899"/>
                  </a:lnTo>
                  <a:lnTo>
                    <a:pt x="877248" y="1099899"/>
                  </a:ln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rocess 13"/>
            <p:cNvSpPr/>
            <p:nvPr/>
          </p:nvSpPr>
          <p:spPr>
            <a:xfrm>
              <a:off x="6607373" y="3967491"/>
              <a:ext cx="1562816" cy="73326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Forward on selected face</a:t>
              </a:r>
              <a:r>
                <a:rPr lang="en-US" sz="1400" strike="sngStrike" dirty="0" smtClean="0"/>
                <a:t>s</a:t>
              </a:r>
              <a:endParaRPr lang="en-US" sz="1400" strike="sngStrike" dirty="0"/>
            </a:p>
          </p:txBody>
        </p:sp>
        <p:cxnSp>
          <p:nvCxnSpPr>
            <p:cNvPr id="15" name="Elbow Connector 14"/>
            <p:cNvCxnSpPr>
              <a:stCxn id="12" idx="3"/>
              <a:endCxn id="14" idx="1"/>
            </p:cNvCxnSpPr>
            <p:nvPr/>
          </p:nvCxnSpPr>
          <p:spPr>
            <a:xfrm flipV="1">
              <a:off x="6096737" y="4334124"/>
              <a:ext cx="510636" cy="155871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8170189" y="4334124"/>
              <a:ext cx="5166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ine Callout 2 16"/>
          <p:cNvSpPr/>
          <p:nvPr/>
        </p:nvSpPr>
        <p:spPr>
          <a:xfrm>
            <a:off x="532624" y="2884651"/>
            <a:ext cx="1871896" cy="738728"/>
          </a:xfrm>
          <a:prstGeom prst="borderCallout2">
            <a:avLst>
              <a:gd name="adj1" fmla="val 16923"/>
              <a:gd name="adj2" fmla="val 99969"/>
              <a:gd name="adj3" fmla="val 16923"/>
              <a:gd name="adj4" fmla="val 122463"/>
              <a:gd name="adj5" fmla="val 50211"/>
              <a:gd name="adj6" fmla="val 1556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Returns virtual face + wrapper to GPSR</a:t>
            </a:r>
            <a:endParaRPr lang="en-US" sz="1400" dirty="0"/>
          </a:p>
        </p:txBody>
      </p:sp>
      <p:sp>
        <p:nvSpPr>
          <p:cNvPr id="18" name="Line Callout 1 17"/>
          <p:cNvSpPr/>
          <p:nvPr/>
        </p:nvSpPr>
        <p:spPr>
          <a:xfrm>
            <a:off x="7338050" y="3181395"/>
            <a:ext cx="1262927" cy="923832"/>
          </a:xfrm>
          <a:prstGeom prst="borderCallout1">
            <a:avLst>
              <a:gd name="adj1" fmla="val 18750"/>
              <a:gd name="adj2" fmla="val -39"/>
              <a:gd name="adj3" fmla="val 18137"/>
              <a:gd name="adj4" fmla="val -849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Computes next node in GPSR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3573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4083551" cy="3168210"/>
          </a:xfrm>
        </p:spPr>
        <p:txBody>
          <a:bodyPr/>
          <a:lstStyle/>
          <a:p>
            <a:pPr marL="57136" indent="0">
              <a:buNone/>
            </a:pPr>
            <a:r>
              <a:rPr lang="en-US" sz="2400" dirty="0" err="1" smtClean="0"/>
              <a:t>Neighbourhood</a:t>
            </a:r>
            <a:r>
              <a:rPr lang="en-US" sz="2400" dirty="0" smtClean="0"/>
              <a:t> + location updates</a:t>
            </a:r>
            <a:endParaRPr lang="en-US" sz="2400" dirty="0"/>
          </a:p>
          <a:p>
            <a:pPr marL="57136" indent="0">
              <a:buNone/>
            </a:pPr>
            <a:r>
              <a:rPr lang="en-US" sz="2400" dirty="0" smtClean="0"/>
              <a:t>Association: See [1]</a:t>
            </a:r>
          </a:p>
          <a:p>
            <a:pPr marL="57136" indent="0">
              <a:buNone/>
            </a:pPr>
            <a:r>
              <a:rPr lang="en-US" sz="2400" dirty="0" smtClean="0"/>
              <a:t>Encryption through AES broadcast keys</a:t>
            </a:r>
            <a:endParaRPr lang="en-US" sz="2400" dirty="0"/>
          </a:p>
          <a:p>
            <a:pPr marL="57136" indent="0">
              <a:buNone/>
            </a:pPr>
            <a:endParaRPr lang="en-US" sz="1800" dirty="0" smtClean="0"/>
          </a:p>
          <a:p>
            <a:pPr marL="57136" indent="0">
              <a:buNone/>
            </a:pPr>
            <a:r>
              <a:rPr lang="en-US" sz="1200" dirty="0" smtClean="0"/>
              <a:t>[1] A. </a:t>
            </a:r>
            <a:r>
              <a:rPr lang="en-US" sz="1200" dirty="0" err="1" smtClean="0"/>
              <a:t>Compagno</a:t>
            </a:r>
            <a:r>
              <a:rPr lang="en-US" sz="1200" dirty="0" smtClean="0"/>
              <a:t>, M. Conti and R. </a:t>
            </a:r>
            <a:r>
              <a:rPr lang="en-US" sz="1200" dirty="0" err="1" smtClean="0"/>
              <a:t>Droms</a:t>
            </a:r>
            <a:r>
              <a:rPr lang="en-US" sz="1200" dirty="0" smtClean="0"/>
              <a:t>. </a:t>
            </a:r>
            <a:r>
              <a:rPr lang="en-US" sz="1200" dirty="0" err="1" smtClean="0"/>
              <a:t>OnboardICNg</a:t>
            </a:r>
            <a:r>
              <a:rPr lang="en-US" sz="1200" dirty="0" smtClean="0"/>
              <a:t>: a secure protocol for on-boarding </a:t>
            </a:r>
            <a:r>
              <a:rPr lang="en-US" sz="1200" dirty="0" err="1" smtClean="0"/>
              <a:t>IoT</a:t>
            </a:r>
            <a:r>
              <a:rPr lang="en-US" sz="1200" dirty="0" smtClean="0"/>
              <a:t> devices in ICN, To appear at ACM ICN’16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Beaconing for </a:t>
            </a:r>
            <a:r>
              <a:rPr lang="en-US" dirty="0" err="1" smtClean="0"/>
              <a:t>ICThings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49390" y="808452"/>
            <a:ext cx="9773" cy="3710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32713" y="808452"/>
            <a:ext cx="0" cy="3710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39482" y="808452"/>
            <a:ext cx="9770" cy="3625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37921" y="439120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1244" y="446880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7783" y="446880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n3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6832713" y="1062452"/>
            <a:ext cx="1396999" cy="47869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Association</a:t>
            </a:r>
            <a:endParaRPr lang="en-US" sz="1400" dirty="0"/>
          </a:p>
        </p:txBody>
      </p:sp>
      <p:sp>
        <p:nvSpPr>
          <p:cNvPr id="11" name="Left-Right Arrow 10"/>
          <p:cNvSpPr/>
          <p:nvPr/>
        </p:nvSpPr>
        <p:spPr>
          <a:xfrm>
            <a:off x="5459160" y="1541144"/>
            <a:ext cx="1396999" cy="47869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Association</a:t>
            </a:r>
            <a:endParaRPr lang="en-US" sz="1400" dirty="0"/>
          </a:p>
        </p:txBody>
      </p:sp>
      <p:sp>
        <p:nvSpPr>
          <p:cNvPr id="12" name="Alternate Process 11"/>
          <p:cNvSpPr/>
          <p:nvPr/>
        </p:nvSpPr>
        <p:spPr>
          <a:xfrm>
            <a:off x="7375128" y="1702336"/>
            <a:ext cx="1748247" cy="635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Creates persistent</a:t>
            </a:r>
          </a:p>
          <a:p>
            <a:pPr algn="ctr"/>
            <a:r>
              <a:rPr lang="en-US" sz="1400" dirty="0" smtClean="0">
                <a:latin typeface="Courier New"/>
                <a:cs typeface="Courier New"/>
              </a:rPr>
              <a:t>/ndb/n2 </a:t>
            </a:r>
            <a:r>
              <a:rPr lang="en-US" sz="1400" dirty="0" smtClean="0"/>
              <a:t>pit entry</a:t>
            </a:r>
            <a:endParaRPr lang="en-US" sz="1400" dirty="0"/>
          </a:p>
        </p:txBody>
      </p:sp>
      <p:sp>
        <p:nvSpPr>
          <p:cNvPr id="13" name="Alternate Process 12"/>
          <p:cNvSpPr/>
          <p:nvPr/>
        </p:nvSpPr>
        <p:spPr>
          <a:xfrm>
            <a:off x="4521317" y="2205339"/>
            <a:ext cx="1875692" cy="635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Creates persistent</a:t>
            </a:r>
          </a:p>
          <a:p>
            <a:pPr algn="ctr"/>
            <a:r>
              <a:rPr lang="en-US" sz="1400" dirty="0" smtClean="0">
                <a:latin typeface="Courier New"/>
                <a:cs typeface="Courier New"/>
              </a:rPr>
              <a:t>/ndb/n2 </a:t>
            </a:r>
            <a:r>
              <a:rPr lang="en-US" sz="1400" dirty="0" smtClean="0"/>
              <a:t>pit entry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39620" y="2957087"/>
            <a:ext cx="2799862" cy="1016000"/>
            <a:chOff x="5610096" y="2957087"/>
            <a:chExt cx="2799862" cy="1016000"/>
          </a:xfrm>
        </p:grpSpPr>
        <p:sp>
          <p:nvSpPr>
            <p:cNvPr id="17" name="Left-Right Arrow 16"/>
            <p:cNvSpPr/>
            <p:nvPr/>
          </p:nvSpPr>
          <p:spPr>
            <a:xfrm>
              <a:off x="5610096" y="3315155"/>
              <a:ext cx="2799862" cy="290743"/>
            </a:xfrm>
            <a:prstGeom prst="left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34394" y="2957087"/>
              <a:ext cx="2273865" cy="1016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Content message</a:t>
              </a:r>
            </a:p>
            <a:p>
              <a:pPr algn="ctr"/>
              <a:r>
                <a:rPr lang="en-US" sz="1400" dirty="0" smtClean="0"/>
                <a:t>Name: </a:t>
              </a:r>
              <a:r>
                <a:rPr lang="en-US" sz="1400" dirty="0" smtClean="0">
                  <a:latin typeface="Courier New"/>
                  <a:cs typeface="Courier New"/>
                </a:rPr>
                <a:t>/ndb/n2</a:t>
              </a:r>
            </a:p>
            <a:p>
              <a:pPr algn="ctr"/>
              <a:r>
                <a:rPr lang="en-US" sz="1400" dirty="0" smtClean="0"/>
                <a:t>Payload: coordinates, seq num</a:t>
              </a:r>
              <a:endParaRPr lang="en-US" sz="1400" dirty="0"/>
            </a:p>
          </p:txBody>
        </p:sp>
      </p:grpSp>
      <p:sp>
        <p:nvSpPr>
          <p:cNvPr id="20" name="Alternate Process 19"/>
          <p:cNvSpPr/>
          <p:nvPr/>
        </p:nvSpPr>
        <p:spPr>
          <a:xfrm>
            <a:off x="7405484" y="4116194"/>
            <a:ext cx="1687535" cy="635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Updates</a:t>
            </a:r>
          </a:p>
          <a:p>
            <a:pPr algn="ctr"/>
            <a:r>
              <a:rPr lang="en-US" sz="1400" dirty="0" smtClean="0">
                <a:latin typeface="Courier New"/>
                <a:cs typeface="Courier New"/>
              </a:rPr>
              <a:t>n2 </a:t>
            </a:r>
            <a:r>
              <a:rPr lang="en-US" sz="1400" dirty="0" smtClean="0"/>
              <a:t>position in DB</a:t>
            </a:r>
            <a:endParaRPr lang="en-US" sz="1400" dirty="0"/>
          </a:p>
        </p:txBody>
      </p:sp>
      <p:sp>
        <p:nvSpPr>
          <p:cNvPr id="21" name="Alternate Process 20"/>
          <p:cNvSpPr/>
          <p:nvPr/>
        </p:nvSpPr>
        <p:spPr>
          <a:xfrm>
            <a:off x="4615395" y="4116194"/>
            <a:ext cx="1687535" cy="635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Updates</a:t>
            </a:r>
          </a:p>
          <a:p>
            <a:pPr algn="ctr"/>
            <a:r>
              <a:rPr lang="en-US" sz="1400" dirty="0" smtClean="0">
                <a:latin typeface="Courier New"/>
                <a:cs typeface="Courier New"/>
              </a:rPr>
              <a:t>n2 </a:t>
            </a:r>
            <a:r>
              <a:rPr lang="en-US" sz="1400" dirty="0" smtClean="0"/>
              <a:t>position in DB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5314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815791" cy="3168210"/>
          </a:xfrm>
        </p:spPr>
        <p:txBody>
          <a:bodyPr/>
          <a:lstStyle/>
          <a:p>
            <a:pPr marL="57136" indent="0">
              <a:buNone/>
            </a:pPr>
            <a:r>
              <a:rPr lang="en-US" dirty="0" err="1" smtClean="0"/>
              <a:t>OpenMote</a:t>
            </a:r>
            <a:endParaRPr lang="en-US" dirty="0" smtClean="0"/>
          </a:p>
          <a:p>
            <a:pPr lvl="1"/>
            <a:r>
              <a:rPr lang="en-US" dirty="0" smtClean="0"/>
              <a:t>ARM Cortex-M3 @ 32MHz</a:t>
            </a:r>
          </a:p>
          <a:p>
            <a:pPr lvl="1"/>
            <a:r>
              <a:rPr lang="en-US" dirty="0" smtClean="0"/>
              <a:t>AES+ECC hardware support</a:t>
            </a:r>
          </a:p>
          <a:p>
            <a:pPr lvl="1"/>
            <a:r>
              <a:rPr lang="en-US" dirty="0" smtClean="0"/>
              <a:t>32KB RAM</a:t>
            </a:r>
          </a:p>
          <a:p>
            <a:pPr lvl="1"/>
            <a:r>
              <a:rPr lang="en-US" dirty="0" smtClean="0"/>
              <a:t>512KB ROM</a:t>
            </a:r>
          </a:p>
          <a:p>
            <a:pPr lvl="1"/>
            <a:r>
              <a:rPr lang="en-US" dirty="0" smtClean="0"/>
              <a:t>Open source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IoT</a:t>
            </a:r>
            <a:r>
              <a:rPr lang="en-US" dirty="0" smtClean="0"/>
              <a:t> hardware</a:t>
            </a:r>
            <a:endParaRPr lang="en-US" dirty="0"/>
          </a:p>
        </p:txBody>
      </p:sp>
      <p:pic>
        <p:nvPicPr>
          <p:cNvPr id="4" name="Picture 3" descr="OpenMo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56" y="1709862"/>
            <a:ext cx="2466539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lang="en-US" sz="3600" dirty="0" smtClean="0"/>
              <a:t>Cycle counter in M3</a:t>
            </a:r>
          </a:p>
          <a:p>
            <a:pPr marL="292040" lvl="1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17745" y="1347788"/>
            <a:ext cx="4852758" cy="3363576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D28F5A"/>
                </a:solidFill>
                <a:latin typeface="Menlo"/>
                <a:ea typeface="Menlo"/>
                <a:cs typeface="Menlo"/>
              </a:rPr>
              <a:t>#include </a:t>
            </a:r>
            <a:r>
              <a:rPr lang="en-US" sz="1000" dirty="0">
                <a:solidFill>
                  <a:srgbClr val="E54347"/>
                </a:solidFill>
                <a:latin typeface="Menlo"/>
                <a:ea typeface="Menlo"/>
                <a:cs typeface="Menlo"/>
              </a:rPr>
              <a:t>&lt;cc2538.h&gt;</a:t>
            </a:r>
            <a:endParaRPr lang="en-US" sz="1000" dirty="0">
              <a:solidFill>
                <a:srgbClr val="D28F5A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D28F5A"/>
                </a:solidFill>
                <a:latin typeface="Menlo"/>
                <a:ea typeface="Menlo"/>
                <a:cs typeface="Menlo"/>
              </a:rPr>
              <a:t>#include </a:t>
            </a:r>
            <a:r>
              <a:rPr lang="en-US" sz="1000" dirty="0">
                <a:solidFill>
                  <a:srgbClr val="E54347"/>
                </a:solidFill>
                <a:latin typeface="Menlo"/>
                <a:ea typeface="Menlo"/>
                <a:cs typeface="Menlo"/>
              </a:rPr>
              <a:t>&lt;</a:t>
            </a:r>
            <a:r>
              <a:rPr lang="en-US" sz="1000" dirty="0" err="1">
                <a:solidFill>
                  <a:srgbClr val="E54347"/>
                </a:solidFill>
                <a:latin typeface="Menlo"/>
                <a:ea typeface="Menlo"/>
                <a:cs typeface="Menlo"/>
              </a:rPr>
              <a:t>stdint.h</a:t>
            </a:r>
            <a:r>
              <a:rPr lang="en-US" sz="1000" dirty="0">
                <a:solidFill>
                  <a:srgbClr val="E54347"/>
                </a:solidFill>
                <a:latin typeface="Menlo"/>
                <a:ea typeface="Menlo"/>
                <a:cs typeface="Menlo"/>
              </a:rPr>
              <a:t>&gt;</a:t>
            </a:r>
            <a:endParaRPr lang="en-US" sz="1000" dirty="0">
              <a:solidFill>
                <a:srgbClr val="D28F5A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rgbClr val="FFFFFF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rgbClr val="FFFFFF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err="1">
                <a:solidFill>
                  <a:srgbClr val="C2349B"/>
                </a:solidFill>
                <a:latin typeface="Menlo"/>
                <a:ea typeface="Menlo"/>
                <a:cs typeface="Menlo"/>
              </a:rPr>
              <a:t>int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main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uint32_t </a:t>
            </a:r>
            <a:r>
              <a:rPr lang="en-US" sz="1000" dirty="0" err="1">
                <a:solidFill>
                  <a:srgbClr val="FFFFFF"/>
                </a:solidFill>
                <a:latin typeface="Menlo"/>
                <a:ea typeface="Menlo"/>
                <a:cs typeface="Menlo"/>
              </a:rPr>
              <a:t>nb_cycles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>
                <a:solidFill>
                  <a:srgbClr val="4CBF56"/>
                </a:solidFill>
                <a:latin typeface="Menlo"/>
                <a:ea typeface="Menlo"/>
                <a:cs typeface="Menlo"/>
              </a:rPr>
              <a:t>//Enables debug</a:t>
            </a:r>
            <a:endParaRPr lang="en-US" sz="1000" dirty="0">
              <a:solidFill>
                <a:srgbClr val="FFFFFF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 err="1">
                <a:solidFill>
                  <a:srgbClr val="FFFFFF"/>
                </a:solidFill>
                <a:latin typeface="Menlo"/>
                <a:ea typeface="Menlo"/>
                <a:cs typeface="Menlo"/>
              </a:rPr>
              <a:t>CoreDebug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-&gt;DEMCR |= _VAL2FLD(CoreDebug_DEMCR_TRCENA,</a:t>
            </a:r>
            <a:r>
              <a:rPr lang="en-US" sz="1000" dirty="0">
                <a:solidFill>
                  <a:srgbClr val="8B84CF"/>
                </a:solidFill>
                <a:latin typeface="Menlo"/>
                <a:ea typeface="Menlo"/>
                <a:cs typeface="Menlo"/>
              </a:rPr>
              <a:t>1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>
                <a:solidFill>
                  <a:srgbClr val="4CBF56"/>
                </a:solidFill>
                <a:latin typeface="Menlo"/>
                <a:ea typeface="Menlo"/>
                <a:cs typeface="Menlo"/>
              </a:rPr>
              <a:t>//Enables cycles counter</a:t>
            </a:r>
            <a:endParaRPr lang="en-US" sz="1000" dirty="0">
              <a:solidFill>
                <a:srgbClr val="FFFFFF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DWT-&gt;CTRL |= _VAL2FLD(DWT_CTRL_CYCCNTENA,</a:t>
            </a:r>
            <a:r>
              <a:rPr lang="en-US" sz="1000" dirty="0">
                <a:solidFill>
                  <a:srgbClr val="8B84CF"/>
                </a:solidFill>
                <a:latin typeface="Menlo"/>
                <a:ea typeface="Menlo"/>
                <a:cs typeface="Menlo"/>
              </a:rPr>
              <a:t>1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 err="1">
                <a:solidFill>
                  <a:srgbClr val="FFFFFF"/>
                </a:solidFill>
                <a:latin typeface="Menlo"/>
                <a:ea typeface="Menlo"/>
                <a:cs typeface="Menlo"/>
              </a:rPr>
              <a:t>populate_tables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>
                <a:solidFill>
                  <a:srgbClr val="4CBF56"/>
                </a:solidFill>
                <a:latin typeface="Menlo"/>
                <a:ea typeface="Menlo"/>
                <a:cs typeface="Menlo"/>
              </a:rPr>
              <a:t>//</a:t>
            </a:r>
            <a:r>
              <a:rPr lang="en-US" sz="1000" dirty="0" err="1">
                <a:solidFill>
                  <a:srgbClr val="4CBF56"/>
                </a:solidFill>
                <a:latin typeface="Menlo"/>
                <a:ea typeface="Menlo"/>
                <a:cs typeface="Menlo"/>
              </a:rPr>
              <a:t>Reinitialises</a:t>
            </a:r>
            <a:r>
              <a:rPr lang="en-US" sz="1000" dirty="0">
                <a:solidFill>
                  <a:srgbClr val="4CBF56"/>
                </a:solidFill>
                <a:latin typeface="Menlo"/>
                <a:ea typeface="Menlo"/>
                <a:cs typeface="Menlo"/>
              </a:rPr>
              <a:t> cycle counter</a:t>
            </a:r>
            <a:endParaRPr lang="en-US" sz="1000" dirty="0">
              <a:solidFill>
                <a:srgbClr val="FFFFFF"/>
              </a:solidFill>
              <a:latin typeface="Menlo"/>
              <a:ea typeface="Menlo"/>
              <a:cs typeface="Menlo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DWT-&gt;CYCCNT = </a:t>
            </a:r>
            <a:r>
              <a:rPr lang="en-US" sz="1000" dirty="0">
                <a:solidFill>
                  <a:srgbClr val="8B84CF"/>
                </a:solidFill>
                <a:latin typeface="Menlo"/>
                <a:ea typeface="Menlo"/>
                <a:cs typeface="Menlo"/>
              </a:rPr>
              <a:t>0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 err="1">
                <a:solidFill>
                  <a:srgbClr val="FFFFFF"/>
                </a:solidFill>
                <a:latin typeface="Menlo"/>
                <a:ea typeface="Menlo"/>
                <a:cs typeface="Menlo"/>
              </a:rPr>
              <a:t>perform_test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 err="1">
                <a:solidFill>
                  <a:srgbClr val="FFFFFF"/>
                </a:solidFill>
                <a:latin typeface="Menlo"/>
                <a:ea typeface="Menlo"/>
                <a:cs typeface="Menlo"/>
              </a:rPr>
              <a:t>nb_cycles</a:t>
            </a: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= DWT-&gt;CYCCNT;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   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Menlo"/>
                <a:ea typeface="Menlo"/>
                <a:cs typeface="Menlo"/>
              </a:rPr>
              <a:t>}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03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memory </a:t>
            </a:r>
            <a:r>
              <a:rPr lang="en-US" dirty="0" smtClean="0"/>
              <a:t>&amp; CPU consumption</a:t>
            </a:r>
            <a:endParaRPr lang="en-US" dirty="0"/>
          </a:p>
        </p:txBody>
      </p:sp>
      <p:pic>
        <p:nvPicPr>
          <p:cNvPr id="3" name="Picture 2" descr="cpu_consump_contou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427" y="1073150"/>
            <a:ext cx="4433768" cy="35991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88617" y="2595966"/>
            <a:ext cx="1007390" cy="77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96007" y="2449826"/>
            <a:ext cx="204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Geographic forwarding has a smaller memory footprint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20346" y="1562747"/>
            <a:ext cx="1575661" cy="1808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8665" y="1276663"/>
            <a:ext cx="204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Geographic forwarding has a smaller memory and CPU footprint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9500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cryptography/communication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1" y="1011940"/>
            <a:ext cx="4844301" cy="363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1829" y="3022213"/>
            <a:ext cx="3381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Communication &amp; cryptography costs estimated thanks to:</a:t>
            </a:r>
          </a:p>
          <a:p>
            <a:r>
              <a:rPr lang="en-US" sz="1400" dirty="0" err="1" smtClean="0"/>
              <a:t>Shafagh</a:t>
            </a:r>
            <a:r>
              <a:rPr lang="en-US" sz="1400" dirty="0" smtClean="0"/>
              <a:t> et al. </a:t>
            </a:r>
            <a:r>
              <a:rPr lang="en-US" sz="1400" i="1" dirty="0" err="1"/>
              <a:t>Talos</a:t>
            </a:r>
            <a:r>
              <a:rPr lang="en-US" sz="1400" i="1" dirty="0"/>
              <a:t>: Encrypted Query Processing for the Internet of </a:t>
            </a:r>
            <a:r>
              <a:rPr lang="en-US" sz="1400" i="1" dirty="0" smtClean="0"/>
              <a:t>Things</a:t>
            </a:r>
            <a:r>
              <a:rPr lang="en-US" sz="1400" dirty="0" smtClean="0"/>
              <a:t>, </a:t>
            </a:r>
            <a:r>
              <a:rPr lang="en-US" sz="1400" dirty="0" err="1" smtClean="0"/>
              <a:t>SenSys</a:t>
            </a:r>
            <a:r>
              <a:rPr lang="en-US" sz="1400" dirty="0" smtClean="0"/>
              <a:t>’ 15</a:t>
            </a:r>
            <a:endParaRPr lang="en-US" sz="1400" b="1" dirty="0"/>
          </a:p>
        </p:txBody>
      </p:sp>
      <p:cxnSp>
        <p:nvCxnSpPr>
          <p:cNvPr id="6" name="Straight Arrow Connector 5"/>
          <p:cNvCxnSpPr>
            <a:endCxn id="14" idx="1"/>
          </p:cNvCxnSpPr>
          <p:nvPr/>
        </p:nvCxnSpPr>
        <p:spPr>
          <a:xfrm flipV="1">
            <a:off x="3765176" y="2332167"/>
            <a:ext cx="2023441" cy="11579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88617" y="2132112"/>
            <a:ext cx="1186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 TLV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426524" y="2366979"/>
            <a:ext cx="338652" cy="16825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411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Geographic forwarding </a:t>
            </a:r>
            <a:r>
              <a:rPr lang="en-US" dirty="0" smtClean="0"/>
              <a:t>can outperform vanilla ICN in </a:t>
            </a:r>
            <a:r>
              <a:rPr lang="en-US" dirty="0" smtClean="0"/>
              <a:t>memory and CPU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energy-consuming</a:t>
            </a:r>
            <a:endParaRPr lang="en-US" dirty="0" smtClean="0"/>
          </a:p>
          <a:p>
            <a:r>
              <a:rPr lang="en-US" dirty="0" smtClean="0"/>
              <a:t>Cost of control traffic?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71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Centric Things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9251" y="2932017"/>
            <a:ext cx="2292136" cy="603661"/>
          </a:xfrm>
        </p:spPr>
        <p:txBody>
          <a:bodyPr anchor="ctr"/>
          <a:lstStyle/>
          <a:p>
            <a:r>
              <a:rPr lang="en-US" dirty="0" smtClean="0"/>
              <a:t>Constrained nodes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33790" y="2941797"/>
            <a:ext cx="2292136" cy="603661"/>
          </a:xfrm>
        </p:spPr>
        <p:txBody>
          <a:bodyPr/>
          <a:lstStyle/>
          <a:p>
            <a:r>
              <a:rPr lang="en-US" dirty="0" smtClean="0"/>
              <a:t>Broadcast link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8329" y="2932016"/>
            <a:ext cx="2292136" cy="603661"/>
          </a:xfrm>
        </p:spPr>
        <p:txBody>
          <a:bodyPr/>
          <a:lstStyle/>
          <a:p>
            <a:r>
              <a:rPr lang="en-US" dirty="0" smtClean="0"/>
              <a:t>Ad-hoc </a:t>
            </a:r>
            <a:r>
              <a:rPr lang="en-US" dirty="0" err="1" smtClean="0"/>
              <a:t>multihop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1"/>
          <a:stretch/>
        </p:blipFill>
        <p:spPr>
          <a:xfrm>
            <a:off x="6567540" y="2152809"/>
            <a:ext cx="1369452" cy="779208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0" r="-250" b="-12"/>
          <a:stretch/>
        </p:blipFill>
        <p:spPr>
          <a:xfrm>
            <a:off x="1280161" y="2152809"/>
            <a:ext cx="1347027" cy="593072"/>
          </a:xfrm>
        </p:spPr>
      </p:pic>
    </p:spTree>
    <p:extLst>
      <p:ext uri="{BB962C8B-B14F-4D97-AF65-F5344CB8AC3E}">
        <p14:creationId xmlns:p14="http://schemas.microsoft.com/office/powerpoint/2010/main" val="2238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ICN for IoT?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65249" y="1432522"/>
            <a:ext cx="7519805" cy="693381"/>
          </a:xfrm>
        </p:spPr>
        <p:txBody>
          <a:bodyPr/>
          <a:lstStyle/>
          <a:p>
            <a:r>
              <a:rPr lang="en-US" sz="3600" dirty="0" smtClean="0"/>
              <a:t>Old idea, new method </a:t>
            </a:r>
            <a:r>
              <a:rPr lang="en-US" sz="1200" dirty="0" smtClean="0"/>
              <a:t>(</a:t>
            </a:r>
            <a:r>
              <a:rPr lang="en-US" sz="1200" dirty="0" err="1"/>
              <a:t>Intanagonwiwat</a:t>
            </a:r>
            <a:r>
              <a:rPr lang="en-US" sz="1200" dirty="0"/>
              <a:t> et al</a:t>
            </a:r>
            <a:r>
              <a:rPr lang="en-US" sz="1200" dirty="0" smtClean="0"/>
              <a:t>., MOBICOM’00)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65249" y="2557793"/>
            <a:ext cx="7418389" cy="693381"/>
          </a:xfrm>
        </p:spPr>
        <p:txBody>
          <a:bodyPr/>
          <a:lstStyle/>
          <a:p>
            <a:r>
              <a:rPr lang="en-US" sz="3600" dirty="0" smtClean="0"/>
              <a:t>Simplicity is better for constrained devices </a:t>
            </a:r>
            <a:r>
              <a:rPr lang="en-US" sz="1200" dirty="0" smtClean="0"/>
              <a:t>(</a:t>
            </a:r>
            <a:r>
              <a:rPr lang="en-US" sz="1200" dirty="0" err="1" smtClean="0"/>
              <a:t>Bacelli</a:t>
            </a:r>
            <a:r>
              <a:rPr lang="en-US" sz="1200" dirty="0" smtClean="0"/>
              <a:t> et al., ICN’14)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 smtClean="0"/>
              <a:t>Security model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27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ICN forwarding for ICT is hard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701" y="2186189"/>
            <a:ext cx="724408" cy="724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984" y="3436789"/>
            <a:ext cx="501904" cy="501904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3"/>
            <a:endCxn id="10" idx="2"/>
          </p:cNvCxnSpPr>
          <p:nvPr/>
        </p:nvCxnSpPr>
        <p:spPr>
          <a:xfrm flipV="1">
            <a:off x="2278888" y="2910597"/>
            <a:ext cx="188017" cy="777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2829109" y="1351162"/>
            <a:ext cx="1175624" cy="712185"/>
          </a:xfrm>
          <a:prstGeom prst="cloud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234458" y="3827374"/>
            <a:ext cx="229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 want the temperature in the room 301 of building A”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15" y="2116593"/>
            <a:ext cx="431800" cy="431800"/>
          </a:xfrm>
          <a:prstGeom prst="rect">
            <a:avLst/>
          </a:prstGeom>
        </p:spPr>
      </p:pic>
      <p:cxnSp>
        <p:nvCxnSpPr>
          <p:cNvPr id="24" name="Curved Connector 23"/>
          <p:cNvCxnSpPr>
            <a:stCxn id="10" idx="0"/>
            <a:endCxn id="22" idx="0"/>
          </p:cNvCxnSpPr>
          <p:nvPr/>
        </p:nvCxnSpPr>
        <p:spPr>
          <a:xfrm rot="5400000" flipH="1" flipV="1">
            <a:off x="3539112" y="1044386"/>
            <a:ext cx="69596" cy="2214010"/>
          </a:xfrm>
          <a:prstGeom prst="curvedConnector3">
            <a:avLst>
              <a:gd name="adj1" fmla="val 7569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2924" y="1455756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Interest</a:t>
            </a:r>
          </a:p>
          <a:p>
            <a:r>
              <a:rPr lang="en-US" sz="1600" dirty="0" smtClean="0"/>
              <a:t>/</a:t>
            </a:r>
            <a:r>
              <a:rPr lang="en-US" sz="1600" dirty="0" err="1" smtClean="0"/>
              <a:t>bA</a:t>
            </a:r>
            <a:r>
              <a:rPr lang="en-US" sz="1600" dirty="0" smtClean="0"/>
              <a:t>/f3/r301/temp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22" idx="2"/>
          </p:cNvCxnSpPr>
          <p:nvPr/>
        </p:nvCxnSpPr>
        <p:spPr>
          <a:xfrm>
            <a:off x="4680915" y="2548393"/>
            <a:ext cx="678998" cy="56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44711" y="3143312"/>
            <a:ext cx="312028" cy="7953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0533" y="3190895"/>
            <a:ext cx="592312" cy="6656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53454" y="2920057"/>
            <a:ext cx="1029412" cy="1825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654419" y="3436789"/>
            <a:ext cx="174161" cy="6498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79931" y="3856501"/>
            <a:ext cx="1174488" cy="2301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19926" y="2948019"/>
            <a:ext cx="1008654" cy="4887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09592" y="2900436"/>
            <a:ext cx="298970" cy="9269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091384" y="2741317"/>
            <a:ext cx="760440" cy="2067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41499" y="2705513"/>
            <a:ext cx="110325" cy="73127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296824" y="3856501"/>
            <a:ext cx="1036021" cy="8219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913" y="2966106"/>
            <a:ext cx="789138" cy="354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344" y="3732209"/>
            <a:ext cx="789138" cy="354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051" y="3650168"/>
            <a:ext cx="789138" cy="3544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40" y="2741317"/>
            <a:ext cx="789138" cy="354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79" y="2528307"/>
            <a:ext cx="789138" cy="354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97" y="3259583"/>
            <a:ext cx="789138" cy="35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011" y="3911778"/>
            <a:ext cx="789138" cy="354412"/>
          </a:xfrm>
          <a:prstGeom prst="rect">
            <a:avLst/>
          </a:prstGeom>
        </p:spPr>
      </p:pic>
      <p:sp>
        <p:nvSpPr>
          <p:cNvPr id="63" name="Cloud Callout 62"/>
          <p:cNvSpPr/>
          <p:nvPr/>
        </p:nvSpPr>
        <p:spPr>
          <a:xfrm>
            <a:off x="6465244" y="1011504"/>
            <a:ext cx="2096129" cy="1023566"/>
          </a:xfrm>
          <a:prstGeom prst="cloudCallout">
            <a:avLst>
              <a:gd name="adj1" fmla="val -79903"/>
              <a:gd name="adj2" fmla="val 142576"/>
            </a:avLst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6644822" y="1233088"/>
            <a:ext cx="176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do I find this name 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2408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3802 -0.23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1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62 C 0.05139 -0.05926 0.10313 -0.11574 0.15938 -0.12376 C 0.21615 -0.13179 0.29844 -0.08148 0.33681 -0.04846 C 0.375 -0.01543 0.3882 0.04136 0.38959 0.07469 C 0.39862 0.10494 0.39653 0.13765 0.40313 0.14475 C 0.40903 0.15185 0.42362 0.16574 0.42362 0.16636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6" grpId="0"/>
      <p:bldP spid="26" grpId="1"/>
      <p:bldP spid="63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for ICN-IoT nodes: challenges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 smtClean="0"/>
              <a:t>Dynamic topology</a:t>
            </a:r>
            <a:endParaRPr lang="en-US" sz="36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 smtClean="0"/>
              <a:t>Control traffic</a:t>
            </a:r>
            <a:endParaRPr lang="en-US" sz="3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 smtClean="0"/>
              <a:t>Routing </a:t>
            </a:r>
            <a:r>
              <a:rPr lang="en-US" sz="3600" dirty="0" smtClean="0"/>
              <a:t>state</a:t>
            </a:r>
            <a:endParaRPr lang="en-US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74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forwarding for ICT is easier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701" y="2186189"/>
            <a:ext cx="724408" cy="724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984" y="3436789"/>
            <a:ext cx="501904" cy="501904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3"/>
            <a:endCxn id="10" idx="2"/>
          </p:cNvCxnSpPr>
          <p:nvPr/>
        </p:nvCxnSpPr>
        <p:spPr>
          <a:xfrm flipV="1">
            <a:off x="2278888" y="2910597"/>
            <a:ext cx="188017" cy="777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2829109" y="1351162"/>
            <a:ext cx="1175624" cy="712185"/>
          </a:xfrm>
          <a:prstGeom prst="cloud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234459" y="3827374"/>
            <a:ext cx="233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“I want the temperature in the room 301 of building A”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15" y="2116593"/>
            <a:ext cx="431800" cy="431800"/>
          </a:xfrm>
          <a:prstGeom prst="rect">
            <a:avLst/>
          </a:prstGeom>
        </p:spPr>
      </p:pic>
      <p:cxnSp>
        <p:nvCxnSpPr>
          <p:cNvPr id="24" name="Curved Connector 23"/>
          <p:cNvCxnSpPr>
            <a:stCxn id="10" idx="0"/>
            <a:endCxn id="22" idx="0"/>
          </p:cNvCxnSpPr>
          <p:nvPr/>
        </p:nvCxnSpPr>
        <p:spPr>
          <a:xfrm rot="5400000" flipH="1" flipV="1">
            <a:off x="3539112" y="1044386"/>
            <a:ext cx="69596" cy="2214010"/>
          </a:xfrm>
          <a:prstGeom prst="curvedConnector3">
            <a:avLst>
              <a:gd name="adj1" fmla="val 7569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2924" y="1455756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Interest</a:t>
            </a:r>
          </a:p>
          <a:p>
            <a:r>
              <a:rPr lang="en-US" sz="1600" dirty="0" smtClean="0"/>
              <a:t>/</a:t>
            </a:r>
            <a:r>
              <a:rPr lang="en-US" sz="1600" dirty="0" err="1" smtClean="0"/>
              <a:t>bA</a:t>
            </a:r>
            <a:r>
              <a:rPr lang="en-US" sz="1600" dirty="0" smtClean="0"/>
              <a:t>/f3/r301/temp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2924" y="252608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location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  <a:endCxn id="31" idx="4"/>
          </p:cNvCxnSpPr>
          <p:nvPr/>
        </p:nvCxnSpPr>
        <p:spPr>
          <a:xfrm flipV="1">
            <a:off x="1447918" y="2036483"/>
            <a:ext cx="131714" cy="48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054562" y="1711260"/>
            <a:ext cx="1050139" cy="325223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38" name="Straight Arrow Connector 37"/>
          <p:cNvCxnSpPr>
            <a:stCxn id="22" idx="2"/>
          </p:cNvCxnSpPr>
          <p:nvPr/>
        </p:nvCxnSpPr>
        <p:spPr>
          <a:xfrm>
            <a:off x="4680915" y="2548393"/>
            <a:ext cx="678998" cy="56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8989" y="1463735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Interest</a:t>
            </a:r>
          </a:p>
          <a:p>
            <a:r>
              <a:rPr lang="en-US" sz="1600" dirty="0" smtClean="0"/>
              <a:t>/</a:t>
            </a:r>
            <a:r>
              <a:rPr lang="en-US" sz="1600" dirty="0" err="1" smtClean="0"/>
              <a:t>coord</a:t>
            </a:r>
            <a:r>
              <a:rPr lang="en-US" sz="1600" dirty="0" smtClean="0"/>
              <a:t>/temp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244711" y="3143312"/>
            <a:ext cx="312028" cy="7953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0533" y="3190895"/>
            <a:ext cx="592312" cy="6656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53454" y="2960775"/>
            <a:ext cx="1029412" cy="1825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654419" y="3436789"/>
            <a:ext cx="174161" cy="6498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79931" y="3856501"/>
            <a:ext cx="1174488" cy="2301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19926" y="2948019"/>
            <a:ext cx="1008654" cy="4887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09592" y="2900436"/>
            <a:ext cx="298970" cy="9269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091384" y="2741317"/>
            <a:ext cx="760440" cy="2067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41499" y="2705513"/>
            <a:ext cx="110325" cy="73127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296824" y="3856501"/>
            <a:ext cx="1036021" cy="8219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913" y="2966106"/>
            <a:ext cx="789138" cy="354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344" y="3732209"/>
            <a:ext cx="789138" cy="354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051" y="3650168"/>
            <a:ext cx="789138" cy="3544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40" y="2741317"/>
            <a:ext cx="789138" cy="354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79" y="2528307"/>
            <a:ext cx="789138" cy="354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97" y="3259583"/>
            <a:ext cx="789138" cy="35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011" y="3911778"/>
            <a:ext cx="789138" cy="354412"/>
          </a:xfrm>
          <a:prstGeom prst="rect">
            <a:avLst/>
          </a:prstGeom>
        </p:spPr>
      </p:pic>
      <p:sp>
        <p:nvSpPr>
          <p:cNvPr id="33" name="Cloud Callout 32"/>
          <p:cNvSpPr/>
          <p:nvPr/>
        </p:nvSpPr>
        <p:spPr>
          <a:xfrm>
            <a:off x="6465244" y="1153456"/>
            <a:ext cx="1862545" cy="881614"/>
          </a:xfrm>
          <a:prstGeom prst="cloudCallout">
            <a:avLst>
              <a:gd name="adj1" fmla="val -89168"/>
              <a:gd name="adj2" fmla="val 152063"/>
            </a:avLst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639440" y="1315656"/>
            <a:ext cx="137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do I find this position?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876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679E-6 L 0.03802 -0.23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1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31 C 0.06042 -0.06111 0.12118 -0.12222 0.17761 -0.14229 C 0.23403 -0.16204 0.30052 -0.14259 0.3382 -0.12006 C 0.37587 -0.09722 0.38767 -0.04506 0.40365 -0.00525 C 0.41945 0.03426 0.44809 0.18148 0.44809 0.18179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6" grpId="0"/>
      <p:bldP spid="26" grpId="1"/>
      <p:bldP spid="27" grpId="0"/>
      <p:bldP spid="27" grpId="1"/>
      <p:bldP spid="31" grpId="0" animBg="1"/>
      <p:bldP spid="31" grpId="1" animBg="1"/>
      <p:bldP spid="17" grpId="0"/>
      <p:bldP spid="17" grpId="1"/>
      <p:bldP spid="3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forwarding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Local control traffic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State = list of </a:t>
            </a:r>
            <a:r>
              <a:rPr lang="en-US" dirty="0" err="1" smtClean="0"/>
              <a:t>neighbours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Efficient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40" indent="0" algn="ctr">
              <a:buNone/>
            </a:pPr>
            <a:r>
              <a:rPr lang="en-US" dirty="0" smtClean="0"/>
              <a:t>Greedy forwarding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40" indent="0" algn="ctr">
              <a:buNone/>
            </a:pPr>
            <a:r>
              <a:rPr lang="en-US" dirty="0" smtClean="0"/>
              <a:t>Perimeter forwarding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GPSR – Greedy and perimeter mode</a:t>
            </a:r>
            <a:endParaRPr lang="en-US" dirty="0"/>
          </a:p>
        </p:txBody>
      </p:sp>
      <p:pic>
        <p:nvPicPr>
          <p:cNvPr id="2" name="Picture 1" descr="greedy_fw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69" y="1807663"/>
            <a:ext cx="3411667" cy="2394152"/>
          </a:xfrm>
          <a:prstGeom prst="rect">
            <a:avLst/>
          </a:prstGeom>
        </p:spPr>
      </p:pic>
      <p:pic>
        <p:nvPicPr>
          <p:cNvPr id="5" name="Picture 4" descr="face_rout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942" y="2006746"/>
            <a:ext cx="4935058" cy="2601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392" y="4474687"/>
            <a:ext cx="349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Karp et al., </a:t>
            </a:r>
            <a:r>
              <a:rPr lang="en-US" dirty="0" err="1" smtClean="0"/>
              <a:t>Mobicom</a:t>
            </a:r>
            <a:r>
              <a:rPr lang="en-US" dirty="0" smtClean="0"/>
              <a:t>’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0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SLICT framework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753" y="155724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ecure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8335" y="1557248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L</a:t>
            </a:r>
            <a:r>
              <a:rPr lang="en-US" dirty="0" smtClean="0"/>
              <a:t>ocalized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3930" y="1585780"/>
            <a:ext cx="379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entric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993" y="3511943"/>
            <a:ext cx="17603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Association protocol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9370" y="3511942"/>
            <a:ext cx="17603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Secure beaconing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64747" y="3511941"/>
            <a:ext cx="17645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Geographic forwarding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20124" y="3511940"/>
            <a:ext cx="17645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ICN stack over RIOT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2"/>
            <a:endCxn id="10" idx="0"/>
          </p:cNvCxnSpPr>
          <p:nvPr/>
        </p:nvCxnSpPr>
        <p:spPr>
          <a:xfrm>
            <a:off x="1230201" y="2018913"/>
            <a:ext cx="203957" cy="149303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11" idx="0"/>
          </p:cNvCxnSpPr>
          <p:nvPr/>
        </p:nvCxnSpPr>
        <p:spPr>
          <a:xfrm>
            <a:off x="1230201" y="2018913"/>
            <a:ext cx="2259334" cy="1493029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1" idx="0"/>
          </p:cNvCxnSpPr>
          <p:nvPr/>
        </p:nvCxnSpPr>
        <p:spPr>
          <a:xfrm>
            <a:off x="3172289" y="2018913"/>
            <a:ext cx="317246" cy="1493029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12" idx="0"/>
          </p:cNvCxnSpPr>
          <p:nvPr/>
        </p:nvCxnSpPr>
        <p:spPr>
          <a:xfrm>
            <a:off x="3172289" y="2018913"/>
            <a:ext cx="2374729" cy="1493028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3" idx="0"/>
          </p:cNvCxnSpPr>
          <p:nvPr/>
        </p:nvCxnSpPr>
        <p:spPr>
          <a:xfrm>
            <a:off x="6429289" y="2047445"/>
            <a:ext cx="1173106" cy="14644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2"/>
            <a:endCxn id="10" idx="0"/>
          </p:cNvCxnSpPr>
          <p:nvPr/>
        </p:nvCxnSpPr>
        <p:spPr>
          <a:xfrm flipH="1">
            <a:off x="1434158" y="2047445"/>
            <a:ext cx="4995131" cy="1464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2"/>
            <a:endCxn id="11" idx="0"/>
          </p:cNvCxnSpPr>
          <p:nvPr/>
        </p:nvCxnSpPr>
        <p:spPr>
          <a:xfrm flipH="1">
            <a:off x="3489535" y="2047445"/>
            <a:ext cx="2939754" cy="1464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51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Custom 62">
      <a:dk1>
        <a:srgbClr val="4D4D4C"/>
      </a:dk1>
      <a:lt1>
        <a:srgbClr val="FFFFFF"/>
      </a:lt1>
      <a:dk2>
        <a:srgbClr val="515150"/>
      </a:dk2>
      <a:lt2>
        <a:srgbClr val="239ACC"/>
      </a:lt2>
      <a:accent1>
        <a:srgbClr val="14337C"/>
      </a:accent1>
      <a:accent2>
        <a:srgbClr val="239BCF"/>
      </a:accent2>
      <a:accent3>
        <a:srgbClr val="7AAAD4"/>
      </a:accent3>
      <a:accent4>
        <a:srgbClr val="6CC04A"/>
      </a:accent4>
      <a:accent5>
        <a:srgbClr val="218DBC"/>
      </a:accent5>
      <a:accent6>
        <a:srgbClr val="0B6B75"/>
      </a:accent6>
      <a:hlink>
        <a:srgbClr val="049FD9"/>
      </a:hlink>
      <a:folHlink>
        <a:srgbClr val="2B55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62">
    <a:dk1>
      <a:srgbClr val="4D4D4C"/>
    </a:dk1>
    <a:lt1>
      <a:srgbClr val="FFFFFF"/>
    </a:lt1>
    <a:dk2>
      <a:srgbClr val="515150"/>
    </a:dk2>
    <a:lt2>
      <a:srgbClr val="239ACC"/>
    </a:lt2>
    <a:accent1>
      <a:srgbClr val="14337C"/>
    </a:accent1>
    <a:accent2>
      <a:srgbClr val="239BCF"/>
    </a:accent2>
    <a:accent3>
      <a:srgbClr val="7AAAD4"/>
    </a:accent3>
    <a:accent4>
      <a:srgbClr val="6CC04A"/>
    </a:accent4>
    <a:accent5>
      <a:srgbClr val="218DBC"/>
    </a:accent5>
    <a:accent6>
      <a:srgbClr val="0B6B75"/>
    </a:accent6>
    <a:hlink>
      <a:srgbClr val="049FD9"/>
    </a:hlink>
    <a:folHlink>
      <a:srgbClr val="2B5592"/>
    </a:folHlink>
  </a:clrScheme>
</a:themeOverride>
</file>

<file path=ppt/theme/themeOverride2.xml><?xml version="1.0" encoding="utf-8"?>
<a:themeOverride xmlns:a="http://schemas.openxmlformats.org/drawingml/2006/main">
  <a:clrScheme name="Custom 62">
    <a:dk1>
      <a:srgbClr val="4D4D4C"/>
    </a:dk1>
    <a:lt1>
      <a:srgbClr val="FFFFFF"/>
    </a:lt1>
    <a:dk2>
      <a:srgbClr val="515150"/>
    </a:dk2>
    <a:lt2>
      <a:srgbClr val="239ACC"/>
    </a:lt2>
    <a:accent1>
      <a:srgbClr val="14337C"/>
    </a:accent1>
    <a:accent2>
      <a:srgbClr val="239BCF"/>
    </a:accent2>
    <a:accent3>
      <a:srgbClr val="7AAAD4"/>
    </a:accent3>
    <a:accent4>
      <a:srgbClr val="6CC04A"/>
    </a:accent4>
    <a:accent5>
      <a:srgbClr val="218DBC"/>
    </a:accent5>
    <a:accent6>
      <a:srgbClr val="0B6B75"/>
    </a:accent6>
    <a:hlink>
      <a:srgbClr val="049FD9"/>
    </a:hlink>
    <a:folHlink>
      <a:srgbClr val="2B5592"/>
    </a:folHlink>
  </a:clrScheme>
</a:themeOverride>
</file>

<file path=ppt/theme/themeOverride3.xml><?xml version="1.0" encoding="utf-8"?>
<a:themeOverride xmlns:a="http://schemas.openxmlformats.org/drawingml/2006/main">
  <a:clrScheme name="Custom 62">
    <a:dk1>
      <a:srgbClr val="4D4D4C"/>
    </a:dk1>
    <a:lt1>
      <a:srgbClr val="FFFFFF"/>
    </a:lt1>
    <a:dk2>
      <a:srgbClr val="515150"/>
    </a:dk2>
    <a:lt2>
      <a:srgbClr val="239ACC"/>
    </a:lt2>
    <a:accent1>
      <a:srgbClr val="14337C"/>
    </a:accent1>
    <a:accent2>
      <a:srgbClr val="239BCF"/>
    </a:accent2>
    <a:accent3>
      <a:srgbClr val="7AAAD4"/>
    </a:accent3>
    <a:accent4>
      <a:srgbClr val="6CC04A"/>
    </a:accent4>
    <a:accent5>
      <a:srgbClr val="218DBC"/>
    </a:accent5>
    <a:accent6>
      <a:srgbClr val="0B6B75"/>
    </a:accent6>
    <a:hlink>
      <a:srgbClr val="049FD9"/>
    </a:hlink>
    <a:folHlink>
      <a:srgbClr val="2B5592"/>
    </a:folHlink>
  </a:clrScheme>
</a:themeOverride>
</file>

<file path=ppt/theme/themeOverride4.xml><?xml version="1.0" encoding="utf-8"?>
<a:themeOverride xmlns:a="http://schemas.openxmlformats.org/drawingml/2006/main">
  <a:clrScheme name="Custom 62">
    <a:dk1>
      <a:srgbClr val="4D4D4C"/>
    </a:dk1>
    <a:lt1>
      <a:srgbClr val="FFFFFF"/>
    </a:lt1>
    <a:dk2>
      <a:srgbClr val="515150"/>
    </a:dk2>
    <a:lt2>
      <a:srgbClr val="239ACC"/>
    </a:lt2>
    <a:accent1>
      <a:srgbClr val="14337C"/>
    </a:accent1>
    <a:accent2>
      <a:srgbClr val="239BCF"/>
    </a:accent2>
    <a:accent3>
      <a:srgbClr val="7AAAD4"/>
    </a:accent3>
    <a:accent4>
      <a:srgbClr val="6CC04A"/>
    </a:accent4>
    <a:accent5>
      <a:srgbClr val="218DBC"/>
    </a:accent5>
    <a:accent6>
      <a:srgbClr val="0B6B75"/>
    </a:accent6>
    <a:hlink>
      <a:srgbClr val="049FD9"/>
    </a:hlink>
    <a:folHlink>
      <a:srgbClr val="2B5592"/>
    </a:folHlink>
  </a:clrScheme>
</a:themeOverride>
</file>

<file path=ppt/theme/themeOverride5.xml><?xml version="1.0" encoding="utf-8"?>
<a:themeOverride xmlns:a="http://schemas.openxmlformats.org/drawingml/2006/main">
  <a:clrScheme name="Custom 62">
    <a:dk1>
      <a:srgbClr val="4D4D4C"/>
    </a:dk1>
    <a:lt1>
      <a:srgbClr val="FFFFFF"/>
    </a:lt1>
    <a:dk2>
      <a:srgbClr val="515150"/>
    </a:dk2>
    <a:lt2>
      <a:srgbClr val="239ACC"/>
    </a:lt2>
    <a:accent1>
      <a:srgbClr val="14337C"/>
    </a:accent1>
    <a:accent2>
      <a:srgbClr val="239BCF"/>
    </a:accent2>
    <a:accent3>
      <a:srgbClr val="7AAAD4"/>
    </a:accent3>
    <a:accent4>
      <a:srgbClr val="6CC04A"/>
    </a:accent4>
    <a:accent5>
      <a:srgbClr val="218DBC"/>
    </a:accent5>
    <a:accent6>
      <a:srgbClr val="0B6B75"/>
    </a:accent6>
    <a:hlink>
      <a:srgbClr val="049FD9"/>
    </a:hlink>
    <a:folHlink>
      <a:srgbClr val="2B5592"/>
    </a:folHlink>
  </a:clrScheme>
</a:themeOverride>
</file>

<file path=ppt/theme/themeOverride6.xml><?xml version="1.0" encoding="utf-8"?>
<a:themeOverride xmlns:a="http://schemas.openxmlformats.org/drawingml/2006/main">
  <a:clrScheme name="Custom 62">
    <a:dk1>
      <a:srgbClr val="4D4D4C"/>
    </a:dk1>
    <a:lt1>
      <a:srgbClr val="FFFFFF"/>
    </a:lt1>
    <a:dk2>
      <a:srgbClr val="515150"/>
    </a:dk2>
    <a:lt2>
      <a:srgbClr val="239ACC"/>
    </a:lt2>
    <a:accent1>
      <a:srgbClr val="14337C"/>
    </a:accent1>
    <a:accent2>
      <a:srgbClr val="239BCF"/>
    </a:accent2>
    <a:accent3>
      <a:srgbClr val="7AAAD4"/>
    </a:accent3>
    <a:accent4>
      <a:srgbClr val="6CC04A"/>
    </a:accent4>
    <a:accent5>
      <a:srgbClr val="218DBC"/>
    </a:accent5>
    <a:accent6>
      <a:srgbClr val="0B6B75"/>
    </a:accent6>
    <a:hlink>
      <a:srgbClr val="049FD9"/>
    </a:hlink>
    <a:folHlink>
      <a:srgbClr val="2B55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cisco_blue_2016</Template>
  <TotalTime>2924</TotalTime>
  <Words>588</Words>
  <Application>Microsoft Macintosh PowerPoint</Application>
  <PresentationFormat>On-screen Show (16:9)</PresentationFormat>
  <Paragraphs>145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Broadway</vt:lpstr>
      <vt:lpstr>Calibri</vt:lpstr>
      <vt:lpstr>Ciscolight</vt:lpstr>
      <vt:lpstr>CiscoSans</vt:lpstr>
      <vt:lpstr>CiscoSans ExtraLight</vt:lpstr>
      <vt:lpstr>CiscoSans Thin</vt:lpstr>
      <vt:lpstr>Courier New</vt:lpstr>
      <vt:lpstr>Menlo</vt:lpstr>
      <vt:lpstr>ＭＳ Ｐゴシック</vt:lpstr>
      <vt:lpstr>Wingdings</vt:lpstr>
      <vt:lpstr>Arial</vt:lpstr>
      <vt:lpstr>Blue theme 2016 16x9</vt:lpstr>
      <vt:lpstr>SLICT: Secure Localized Information Centric Things</vt:lpstr>
      <vt:lpstr>Information Centric Things</vt:lpstr>
      <vt:lpstr>ICN for IoT?</vt:lpstr>
      <vt:lpstr>Vanilla ICN forwarding for ICT is hard</vt:lpstr>
      <vt:lpstr>Forwarding for ICN-IoT nodes: challenges</vt:lpstr>
      <vt:lpstr>Geographic forwarding for ICT is easier</vt:lpstr>
      <vt:lpstr>Geographic forwarding</vt:lpstr>
      <vt:lpstr>GPSR – Greedy and perimeter mode</vt:lpstr>
      <vt:lpstr>The SLICT framework</vt:lpstr>
      <vt:lpstr>Geographic forwarding for ICThings</vt:lpstr>
      <vt:lpstr>Geographic forwarding for ICThings – cont’d</vt:lpstr>
      <vt:lpstr>Beaconing for ICThings</vt:lpstr>
      <vt:lpstr>Our IoT hardware</vt:lpstr>
      <vt:lpstr>Evaluation setup</vt:lpstr>
      <vt:lpstr>Relative memory &amp; CPU consumption</vt:lpstr>
      <vt:lpstr>Forwarding vs cryptography/communication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SLICT: Secure Localized Information Centric Things</dc:title>
  <dc:creator>Marcel Enguehard</dc:creator>
  <cp:lastModifiedBy>Marcel Enguehard</cp:lastModifiedBy>
  <cp:revision>52</cp:revision>
  <dcterms:created xsi:type="dcterms:W3CDTF">2016-09-12T14:47:00Z</dcterms:created>
  <dcterms:modified xsi:type="dcterms:W3CDTF">2016-09-16T11:26:40Z</dcterms:modified>
</cp:coreProperties>
</file>